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7" r:id="rId4"/>
  </p:sldMasterIdLst>
  <p:notesMasterIdLst>
    <p:notesMasterId r:id="rId47"/>
  </p:notesMasterIdLst>
  <p:handoutMasterIdLst>
    <p:handoutMasterId r:id="rId48"/>
  </p:handoutMasterIdLst>
  <p:sldIdLst>
    <p:sldId id="422" r:id="rId5"/>
    <p:sldId id="256" r:id="rId6"/>
    <p:sldId id="264" r:id="rId7"/>
    <p:sldId id="373" r:id="rId8"/>
    <p:sldId id="366" r:id="rId9"/>
    <p:sldId id="365" r:id="rId10"/>
    <p:sldId id="367" r:id="rId11"/>
    <p:sldId id="369" r:id="rId12"/>
    <p:sldId id="370" r:id="rId13"/>
    <p:sldId id="259" r:id="rId14"/>
    <p:sldId id="380" r:id="rId15"/>
    <p:sldId id="294" r:id="rId16"/>
    <p:sldId id="298" r:id="rId17"/>
    <p:sldId id="374" r:id="rId18"/>
    <p:sldId id="371" r:id="rId19"/>
    <p:sldId id="375" r:id="rId20"/>
    <p:sldId id="378" r:id="rId21"/>
    <p:sldId id="383" r:id="rId22"/>
    <p:sldId id="301" r:id="rId23"/>
    <p:sldId id="384" r:id="rId24"/>
    <p:sldId id="419" r:id="rId25"/>
    <p:sldId id="425" r:id="rId26"/>
    <p:sldId id="287" r:id="rId27"/>
    <p:sldId id="319" r:id="rId28"/>
    <p:sldId id="387" r:id="rId29"/>
    <p:sldId id="393" r:id="rId30"/>
    <p:sldId id="395" r:id="rId31"/>
    <p:sldId id="398" r:id="rId32"/>
    <p:sldId id="399" r:id="rId33"/>
    <p:sldId id="401" r:id="rId34"/>
    <p:sldId id="402" r:id="rId35"/>
    <p:sldId id="403" r:id="rId36"/>
    <p:sldId id="405" r:id="rId37"/>
    <p:sldId id="406" r:id="rId38"/>
    <p:sldId id="421" r:id="rId39"/>
    <p:sldId id="409" r:id="rId40"/>
    <p:sldId id="426" r:id="rId41"/>
    <p:sldId id="410" r:id="rId42"/>
    <p:sldId id="411" r:id="rId43"/>
    <p:sldId id="413" r:id="rId44"/>
    <p:sldId id="415" r:id="rId45"/>
    <p:sldId id="41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notesViewPr>
    <p:cSldViewPr snapToGrid="0">
      <p:cViewPr varScale="1">
        <p:scale>
          <a:sx n="76" d="100"/>
          <a:sy n="76" d="100"/>
        </p:scale>
        <p:origin x="4062" y="10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iconchunking_colorful2">
  <dgm:title val="iconchunking_colorful2"/>
  <dgm:desc val="iconchunking_colorful2"/>
  <dgm:catLst>
    <dgm:cat type="Other" pri="2"/>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bg1"/>
    </dgm:fillClrLst>
    <dgm:linClrLst meth="repeat">
      <a:schemeClr val="lt1">
        <a:alpha val="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91A50-C686-4934-BF7B-05A6134A6AB8}" type="doc">
      <dgm:prSet loTypeId="urn:microsoft.com/office/officeart/2005/8/layout/equation2" loCatId="relationship" qsTypeId="urn:microsoft.com/office/officeart/2005/8/quickstyle/3d1" qsCatId="3D" csTypeId="urn:microsoft.com/office/officeart/2005/8/colors/iconchunking_colorful2" csCatId="other" phldr="1"/>
      <dgm:spPr/>
      <dgm:t>
        <a:bodyPr rtlCol="0"/>
        <a:lstStyle/>
        <a:p>
          <a:pPr rtl="0"/>
          <a:endParaRPr lang="en-US"/>
        </a:p>
      </dgm:t>
    </dgm:pt>
    <dgm:pt modelId="{0C130901-E9D4-4EAF-B424-4F88CE27500B}">
      <dgm:prSet phldrT="[Text]"/>
      <dgm:spPr/>
      <dgm:t>
        <a:bodyPr rtlCol="0"/>
        <a:lstStyle/>
        <a:p>
          <a:pPr rtl="0"/>
          <a:r>
            <a:rPr lang="tr-TR" noProof="0" dirty="0"/>
            <a:t>RÜZGAR</a:t>
          </a:r>
        </a:p>
      </dgm:t>
    </dgm:pt>
    <dgm:pt modelId="{593FFE93-A6C0-4E50-9AE4-94E9836CCF10}" type="parTrans" cxnId="{83E578BD-C52D-4669-9624-AAD6B200213D}">
      <dgm:prSet/>
      <dgm:spPr/>
      <dgm:t>
        <a:bodyPr rtlCol="0"/>
        <a:lstStyle/>
        <a:p>
          <a:pPr rtl="0"/>
          <a:endParaRPr lang="tr-TR" noProof="0" dirty="0"/>
        </a:p>
      </dgm:t>
    </dgm:pt>
    <dgm:pt modelId="{1B4F2771-3339-49BF-913A-037BBE81F3E9}" type="sibTrans" cxnId="{83E578BD-C52D-4669-9624-AAD6B200213D}">
      <dgm:prSet/>
      <dgm:spPr/>
      <dgm:t>
        <a:bodyPr rtlCol="0"/>
        <a:lstStyle/>
        <a:p>
          <a:pPr rtl="0"/>
          <a:endParaRPr lang="tr-TR" noProof="0" dirty="0"/>
        </a:p>
      </dgm:t>
    </dgm:pt>
    <dgm:pt modelId="{A522EC85-9A04-4615-902D-292D714015B2}">
      <dgm:prSet phldrT="[Text]"/>
      <dgm:spPr/>
      <dgm:t>
        <a:bodyPr rtlCol="0"/>
        <a:lstStyle/>
        <a:p>
          <a:pPr rtl="0"/>
          <a:r>
            <a:rPr lang="tr-TR" noProof="0" dirty="0"/>
            <a:t>Elektrik Enerjisi</a:t>
          </a:r>
        </a:p>
      </dgm:t>
    </dgm:pt>
    <dgm:pt modelId="{A4B22965-80ED-4E69-AD09-3D45B4A189E9}" type="parTrans" cxnId="{61A15E29-C21E-478D-80D2-BDB3D129DCB6}">
      <dgm:prSet/>
      <dgm:spPr/>
      <dgm:t>
        <a:bodyPr/>
        <a:lstStyle/>
        <a:p>
          <a:endParaRPr lang="tr-TR"/>
        </a:p>
      </dgm:t>
    </dgm:pt>
    <dgm:pt modelId="{1E713243-7B4C-44CF-AFDC-56CAD1936CFF}" type="sibTrans" cxnId="{61A15E29-C21E-478D-80D2-BDB3D129DCB6}">
      <dgm:prSet/>
      <dgm:spPr/>
      <dgm:t>
        <a:bodyPr/>
        <a:lstStyle/>
        <a:p>
          <a:endParaRPr lang="tr-TR"/>
        </a:p>
      </dgm:t>
    </dgm:pt>
    <dgm:pt modelId="{043B841A-F98C-4C81-AB84-52109901E342}">
      <dgm:prSet phldrT="[Text]"/>
      <dgm:spPr/>
      <dgm:t>
        <a:bodyPr rtlCol="0"/>
        <a:lstStyle/>
        <a:p>
          <a:pPr rtl="0"/>
          <a:r>
            <a:rPr lang="tr-TR" noProof="0" dirty="0"/>
            <a:t>DC-DC STEP-UP REGÜLATÖR</a:t>
          </a:r>
        </a:p>
      </dgm:t>
    </dgm:pt>
    <dgm:pt modelId="{CAFE7C63-AB58-4477-983E-8167878024D9}" type="sibTrans" cxnId="{405D2B96-501D-415F-B240-24D9D7CFE4D3}">
      <dgm:prSet/>
      <dgm:spPr/>
      <dgm:t>
        <a:bodyPr rtlCol="0"/>
        <a:lstStyle/>
        <a:p>
          <a:pPr rtl="0"/>
          <a:endParaRPr lang="tr-TR" noProof="0" dirty="0"/>
        </a:p>
      </dgm:t>
    </dgm:pt>
    <dgm:pt modelId="{884CBC1F-71DD-48DD-9AF2-52AF262DEBBD}" type="parTrans" cxnId="{405D2B96-501D-415F-B240-24D9D7CFE4D3}">
      <dgm:prSet/>
      <dgm:spPr/>
      <dgm:t>
        <a:bodyPr rtlCol="0"/>
        <a:lstStyle/>
        <a:p>
          <a:pPr rtl="0"/>
          <a:endParaRPr lang="tr-TR" noProof="0" dirty="0"/>
        </a:p>
      </dgm:t>
    </dgm:pt>
    <dgm:pt modelId="{1E4A4BA3-DA3A-4B8A-9915-6411C96BC20F}">
      <dgm:prSet phldrT="[Text]"/>
      <dgm:spPr/>
      <dgm:t>
        <a:bodyPr rtlCol="0"/>
        <a:lstStyle/>
        <a:p>
          <a:pPr rtl="0"/>
          <a:r>
            <a:rPr lang="tr-TR" noProof="0" dirty="0"/>
            <a:t>VANTİLATÖR VE DC MOTOR</a:t>
          </a:r>
        </a:p>
      </dgm:t>
    </dgm:pt>
    <dgm:pt modelId="{959D1F61-9C7C-49C0-A6E2-88726C7C8326}" type="sibTrans" cxnId="{CABD8092-2CAF-49E0-B89F-52170B045D76}">
      <dgm:prSet/>
      <dgm:spPr/>
      <dgm:t>
        <a:bodyPr rtlCol="0"/>
        <a:lstStyle/>
        <a:p>
          <a:pPr rtl="0"/>
          <a:endParaRPr lang="tr-TR" noProof="0" dirty="0"/>
        </a:p>
      </dgm:t>
    </dgm:pt>
    <dgm:pt modelId="{1B746E25-5CCE-4074-A4CF-0F2F9BF704A8}" type="parTrans" cxnId="{CABD8092-2CAF-49E0-B89F-52170B045D76}">
      <dgm:prSet/>
      <dgm:spPr/>
      <dgm:t>
        <a:bodyPr rtlCol="0"/>
        <a:lstStyle/>
        <a:p>
          <a:pPr rtl="0"/>
          <a:endParaRPr lang="tr-TR" noProof="0" dirty="0"/>
        </a:p>
      </dgm:t>
    </dgm:pt>
    <dgm:pt modelId="{B49368FA-77A6-4E32-A6C0-219688BA4BA8}" type="pres">
      <dgm:prSet presAssocID="{FEB91A50-C686-4934-BF7B-05A6134A6AB8}" presName="Name0" presStyleCnt="0">
        <dgm:presLayoutVars>
          <dgm:dir/>
          <dgm:resizeHandles val="exact"/>
        </dgm:presLayoutVars>
      </dgm:prSet>
      <dgm:spPr/>
      <dgm:t>
        <a:bodyPr/>
        <a:lstStyle/>
        <a:p>
          <a:endParaRPr lang="tr-TR"/>
        </a:p>
      </dgm:t>
    </dgm:pt>
    <dgm:pt modelId="{F338DD27-DDEE-4499-B3DC-4D88CAAE87B5}" type="pres">
      <dgm:prSet presAssocID="{FEB91A50-C686-4934-BF7B-05A6134A6AB8}" presName="vNodes" presStyleCnt="0"/>
      <dgm:spPr/>
    </dgm:pt>
    <dgm:pt modelId="{90A41EF0-5470-4B99-97D1-2B3D6204265C}" type="pres">
      <dgm:prSet presAssocID="{0C130901-E9D4-4EAF-B424-4F88CE27500B}" presName="node" presStyleLbl="node1" presStyleIdx="0" presStyleCnt="4" custLinFactNeighborX="-3459" custLinFactNeighborY="-42593">
        <dgm:presLayoutVars>
          <dgm:bulletEnabled val="1"/>
        </dgm:presLayoutVars>
      </dgm:prSet>
      <dgm:spPr/>
      <dgm:t>
        <a:bodyPr/>
        <a:lstStyle/>
        <a:p>
          <a:endParaRPr lang="tr-TR"/>
        </a:p>
      </dgm:t>
    </dgm:pt>
    <dgm:pt modelId="{6D2EE961-12C4-4842-97DC-74DD5EFABB25}" type="pres">
      <dgm:prSet presAssocID="{1B4F2771-3339-49BF-913A-037BBE81F3E9}" presName="spacerT" presStyleCnt="0"/>
      <dgm:spPr/>
    </dgm:pt>
    <dgm:pt modelId="{96C4759D-1150-4AF2-ACC8-0673A6E17052}" type="pres">
      <dgm:prSet presAssocID="{1B4F2771-3339-49BF-913A-037BBE81F3E9}" presName="sibTrans" presStyleLbl="sibTrans2D1" presStyleIdx="0" presStyleCnt="3"/>
      <dgm:spPr/>
      <dgm:t>
        <a:bodyPr/>
        <a:lstStyle/>
        <a:p>
          <a:endParaRPr lang="tr-TR"/>
        </a:p>
      </dgm:t>
    </dgm:pt>
    <dgm:pt modelId="{7F368ACB-451A-4DB3-94AB-324DC7D0203D}" type="pres">
      <dgm:prSet presAssocID="{1B4F2771-3339-49BF-913A-037BBE81F3E9}" presName="spacerB" presStyleCnt="0"/>
      <dgm:spPr/>
    </dgm:pt>
    <dgm:pt modelId="{FA1F2C24-078F-436D-AB98-A948A9BA885E}" type="pres">
      <dgm:prSet presAssocID="{1E4A4BA3-DA3A-4B8A-9915-6411C96BC20F}" presName="node" presStyleLbl="node1" presStyleIdx="1" presStyleCnt="4" custLinFactNeighborX="-493">
        <dgm:presLayoutVars>
          <dgm:bulletEnabled val="1"/>
        </dgm:presLayoutVars>
      </dgm:prSet>
      <dgm:spPr/>
      <dgm:t>
        <a:bodyPr/>
        <a:lstStyle/>
        <a:p>
          <a:endParaRPr lang="tr-TR"/>
        </a:p>
      </dgm:t>
    </dgm:pt>
    <dgm:pt modelId="{C1153E5A-6DEC-43A3-B62A-F9478C0CB3C7}" type="pres">
      <dgm:prSet presAssocID="{959D1F61-9C7C-49C0-A6E2-88726C7C8326}" presName="spacerT" presStyleCnt="0"/>
      <dgm:spPr/>
    </dgm:pt>
    <dgm:pt modelId="{C5D31BB7-4A69-4290-86C8-4E8193D4B611}" type="pres">
      <dgm:prSet presAssocID="{959D1F61-9C7C-49C0-A6E2-88726C7C8326}" presName="sibTrans" presStyleLbl="sibTrans2D1" presStyleIdx="1" presStyleCnt="3"/>
      <dgm:spPr/>
      <dgm:t>
        <a:bodyPr/>
        <a:lstStyle/>
        <a:p>
          <a:endParaRPr lang="tr-TR"/>
        </a:p>
      </dgm:t>
    </dgm:pt>
    <dgm:pt modelId="{1340FF77-6D05-40BA-BBC6-B260A901F788}" type="pres">
      <dgm:prSet presAssocID="{959D1F61-9C7C-49C0-A6E2-88726C7C8326}" presName="spacerB" presStyleCnt="0"/>
      <dgm:spPr/>
    </dgm:pt>
    <dgm:pt modelId="{73C2FB65-816B-41CA-B2D9-D28CFDDFC700}" type="pres">
      <dgm:prSet presAssocID="{043B841A-F98C-4C81-AB84-52109901E342}" presName="node" presStyleLbl="node1" presStyleIdx="2" presStyleCnt="4">
        <dgm:presLayoutVars>
          <dgm:bulletEnabled val="1"/>
        </dgm:presLayoutVars>
      </dgm:prSet>
      <dgm:spPr/>
      <dgm:t>
        <a:bodyPr/>
        <a:lstStyle/>
        <a:p>
          <a:endParaRPr lang="tr-TR"/>
        </a:p>
      </dgm:t>
    </dgm:pt>
    <dgm:pt modelId="{9099C925-C7DB-4A61-B291-CB438C0A7F0D}" type="pres">
      <dgm:prSet presAssocID="{FEB91A50-C686-4934-BF7B-05A6134A6AB8}" presName="sibTransLast" presStyleLbl="sibTrans2D1" presStyleIdx="2" presStyleCnt="3"/>
      <dgm:spPr/>
      <dgm:t>
        <a:bodyPr/>
        <a:lstStyle/>
        <a:p>
          <a:endParaRPr lang="tr-TR"/>
        </a:p>
      </dgm:t>
    </dgm:pt>
    <dgm:pt modelId="{B23ED902-1DB9-402A-ABCF-893F98924155}" type="pres">
      <dgm:prSet presAssocID="{FEB91A50-C686-4934-BF7B-05A6134A6AB8}" presName="connectorText" presStyleLbl="sibTrans2D1" presStyleIdx="2" presStyleCnt="3"/>
      <dgm:spPr/>
      <dgm:t>
        <a:bodyPr/>
        <a:lstStyle/>
        <a:p>
          <a:endParaRPr lang="tr-TR"/>
        </a:p>
      </dgm:t>
    </dgm:pt>
    <dgm:pt modelId="{CE32A684-AD51-4BA5-A6FB-097E50C4D2D0}" type="pres">
      <dgm:prSet presAssocID="{FEB91A50-C686-4934-BF7B-05A6134A6AB8}" presName="lastNode" presStyleLbl="node1" presStyleIdx="3" presStyleCnt="4">
        <dgm:presLayoutVars>
          <dgm:bulletEnabled val="1"/>
        </dgm:presLayoutVars>
      </dgm:prSet>
      <dgm:spPr/>
      <dgm:t>
        <a:bodyPr/>
        <a:lstStyle/>
        <a:p>
          <a:endParaRPr lang="tr-TR"/>
        </a:p>
      </dgm:t>
    </dgm:pt>
  </dgm:ptLst>
  <dgm:cxnLst>
    <dgm:cxn modelId="{BFA1B859-9575-4DD5-8980-4F9FA6FD3894}" type="presOf" srcId="{959D1F61-9C7C-49C0-A6E2-88726C7C8326}" destId="{C5D31BB7-4A69-4290-86C8-4E8193D4B611}" srcOrd="0" destOrd="0" presId="urn:microsoft.com/office/officeart/2005/8/layout/equation2"/>
    <dgm:cxn modelId="{1F6D7DC9-1388-44C2-B573-DADDEF69F98E}" type="presOf" srcId="{0C130901-E9D4-4EAF-B424-4F88CE27500B}" destId="{90A41EF0-5470-4B99-97D1-2B3D6204265C}" srcOrd="0" destOrd="0" presId="urn:microsoft.com/office/officeart/2005/8/layout/equation2"/>
    <dgm:cxn modelId="{CABD8092-2CAF-49E0-B89F-52170B045D76}" srcId="{FEB91A50-C686-4934-BF7B-05A6134A6AB8}" destId="{1E4A4BA3-DA3A-4B8A-9915-6411C96BC20F}" srcOrd="1" destOrd="0" parTransId="{1B746E25-5CCE-4074-A4CF-0F2F9BF704A8}" sibTransId="{959D1F61-9C7C-49C0-A6E2-88726C7C8326}"/>
    <dgm:cxn modelId="{072FB9DB-FA69-4685-ABA0-767A039F1AB2}" type="presOf" srcId="{043B841A-F98C-4C81-AB84-52109901E342}" destId="{73C2FB65-816B-41CA-B2D9-D28CFDDFC700}" srcOrd="0" destOrd="0" presId="urn:microsoft.com/office/officeart/2005/8/layout/equation2"/>
    <dgm:cxn modelId="{83E578BD-C52D-4669-9624-AAD6B200213D}" srcId="{FEB91A50-C686-4934-BF7B-05A6134A6AB8}" destId="{0C130901-E9D4-4EAF-B424-4F88CE27500B}" srcOrd="0" destOrd="0" parTransId="{593FFE93-A6C0-4E50-9AE4-94E9836CCF10}" sibTransId="{1B4F2771-3339-49BF-913A-037BBE81F3E9}"/>
    <dgm:cxn modelId="{618E4EDF-177B-49EF-A786-8BF16D154B35}" type="presOf" srcId="{1E4A4BA3-DA3A-4B8A-9915-6411C96BC20F}" destId="{FA1F2C24-078F-436D-AB98-A948A9BA885E}" srcOrd="0" destOrd="0" presId="urn:microsoft.com/office/officeart/2005/8/layout/equation2"/>
    <dgm:cxn modelId="{B59F9914-7CE5-4E85-99D5-C6BFAFBD5845}" type="presOf" srcId="{FEB91A50-C686-4934-BF7B-05A6134A6AB8}" destId="{B49368FA-77A6-4E32-A6C0-219688BA4BA8}" srcOrd="0" destOrd="0" presId="urn:microsoft.com/office/officeart/2005/8/layout/equation2"/>
    <dgm:cxn modelId="{A6EC3D7B-E460-4D33-990C-04916C44A9D5}" type="presOf" srcId="{A522EC85-9A04-4615-902D-292D714015B2}" destId="{CE32A684-AD51-4BA5-A6FB-097E50C4D2D0}" srcOrd="0" destOrd="0" presId="urn:microsoft.com/office/officeart/2005/8/layout/equation2"/>
    <dgm:cxn modelId="{90591546-CF3F-46B6-AA54-5B9B869F6F2E}" type="presOf" srcId="{1B4F2771-3339-49BF-913A-037BBE81F3E9}" destId="{96C4759D-1150-4AF2-ACC8-0673A6E17052}" srcOrd="0" destOrd="0" presId="urn:microsoft.com/office/officeart/2005/8/layout/equation2"/>
    <dgm:cxn modelId="{405D2B96-501D-415F-B240-24D9D7CFE4D3}" srcId="{FEB91A50-C686-4934-BF7B-05A6134A6AB8}" destId="{043B841A-F98C-4C81-AB84-52109901E342}" srcOrd="2" destOrd="0" parTransId="{884CBC1F-71DD-48DD-9AF2-52AF262DEBBD}" sibTransId="{CAFE7C63-AB58-4477-983E-8167878024D9}"/>
    <dgm:cxn modelId="{0943F6B6-6D3D-497E-BD5E-80C5D68746B1}" type="presOf" srcId="{CAFE7C63-AB58-4477-983E-8167878024D9}" destId="{B23ED902-1DB9-402A-ABCF-893F98924155}" srcOrd="1" destOrd="0" presId="urn:microsoft.com/office/officeart/2005/8/layout/equation2"/>
    <dgm:cxn modelId="{61A15E29-C21E-478D-80D2-BDB3D129DCB6}" srcId="{FEB91A50-C686-4934-BF7B-05A6134A6AB8}" destId="{A522EC85-9A04-4615-902D-292D714015B2}" srcOrd="3" destOrd="0" parTransId="{A4B22965-80ED-4E69-AD09-3D45B4A189E9}" sibTransId="{1E713243-7B4C-44CF-AFDC-56CAD1936CFF}"/>
    <dgm:cxn modelId="{370CE9A8-4C22-4BF2-91F7-9930799A41E0}" type="presOf" srcId="{CAFE7C63-AB58-4477-983E-8167878024D9}" destId="{9099C925-C7DB-4A61-B291-CB438C0A7F0D}" srcOrd="0" destOrd="0" presId="urn:microsoft.com/office/officeart/2005/8/layout/equation2"/>
    <dgm:cxn modelId="{C2B9E47F-6CAD-4670-AC2A-1BC1D5F5ACBA}" type="presParOf" srcId="{B49368FA-77A6-4E32-A6C0-219688BA4BA8}" destId="{F338DD27-DDEE-4499-B3DC-4D88CAAE87B5}" srcOrd="0" destOrd="0" presId="urn:microsoft.com/office/officeart/2005/8/layout/equation2"/>
    <dgm:cxn modelId="{2A7C1A37-332A-4057-9B0B-FCC81310CC31}" type="presParOf" srcId="{F338DD27-DDEE-4499-B3DC-4D88CAAE87B5}" destId="{90A41EF0-5470-4B99-97D1-2B3D6204265C}" srcOrd="0" destOrd="0" presId="urn:microsoft.com/office/officeart/2005/8/layout/equation2"/>
    <dgm:cxn modelId="{AF7E0C2B-DE29-4FBA-8BED-87D94BD1B856}" type="presParOf" srcId="{F338DD27-DDEE-4499-B3DC-4D88CAAE87B5}" destId="{6D2EE961-12C4-4842-97DC-74DD5EFABB25}" srcOrd="1" destOrd="0" presId="urn:microsoft.com/office/officeart/2005/8/layout/equation2"/>
    <dgm:cxn modelId="{426D789A-EDCE-4DD9-86A0-B0BD82C30817}" type="presParOf" srcId="{F338DD27-DDEE-4499-B3DC-4D88CAAE87B5}" destId="{96C4759D-1150-4AF2-ACC8-0673A6E17052}" srcOrd="2" destOrd="0" presId="urn:microsoft.com/office/officeart/2005/8/layout/equation2"/>
    <dgm:cxn modelId="{9E7CC358-03EE-4C18-868B-3B255CB09769}" type="presParOf" srcId="{F338DD27-DDEE-4499-B3DC-4D88CAAE87B5}" destId="{7F368ACB-451A-4DB3-94AB-324DC7D0203D}" srcOrd="3" destOrd="0" presId="urn:microsoft.com/office/officeart/2005/8/layout/equation2"/>
    <dgm:cxn modelId="{56656313-07A8-4183-B30D-5A73DFDEFC3D}" type="presParOf" srcId="{F338DD27-DDEE-4499-B3DC-4D88CAAE87B5}" destId="{FA1F2C24-078F-436D-AB98-A948A9BA885E}" srcOrd="4" destOrd="0" presId="urn:microsoft.com/office/officeart/2005/8/layout/equation2"/>
    <dgm:cxn modelId="{BB9025E5-5DC7-46BA-A23A-A9766EE14425}" type="presParOf" srcId="{F338DD27-DDEE-4499-B3DC-4D88CAAE87B5}" destId="{C1153E5A-6DEC-43A3-B62A-F9478C0CB3C7}" srcOrd="5" destOrd="0" presId="urn:microsoft.com/office/officeart/2005/8/layout/equation2"/>
    <dgm:cxn modelId="{DEA2F259-FD49-4DDD-BA82-20065EAD9014}" type="presParOf" srcId="{F338DD27-DDEE-4499-B3DC-4D88CAAE87B5}" destId="{C5D31BB7-4A69-4290-86C8-4E8193D4B611}" srcOrd="6" destOrd="0" presId="urn:microsoft.com/office/officeart/2005/8/layout/equation2"/>
    <dgm:cxn modelId="{A7315C74-0FF9-479C-BDE8-28F822CFBB3D}" type="presParOf" srcId="{F338DD27-DDEE-4499-B3DC-4D88CAAE87B5}" destId="{1340FF77-6D05-40BA-BBC6-B260A901F788}" srcOrd="7" destOrd="0" presId="urn:microsoft.com/office/officeart/2005/8/layout/equation2"/>
    <dgm:cxn modelId="{92767010-E04E-4D5D-876B-EDDC250491F6}" type="presParOf" srcId="{F338DD27-DDEE-4499-B3DC-4D88CAAE87B5}" destId="{73C2FB65-816B-41CA-B2D9-D28CFDDFC700}" srcOrd="8" destOrd="0" presId="urn:microsoft.com/office/officeart/2005/8/layout/equation2"/>
    <dgm:cxn modelId="{0623BF6B-E817-4BC8-B05B-EE9753308F5B}" type="presParOf" srcId="{B49368FA-77A6-4E32-A6C0-219688BA4BA8}" destId="{9099C925-C7DB-4A61-B291-CB438C0A7F0D}" srcOrd="1" destOrd="0" presId="urn:microsoft.com/office/officeart/2005/8/layout/equation2"/>
    <dgm:cxn modelId="{89CB2CA0-56B4-4EDB-B4A7-CF2803B3C66B}" type="presParOf" srcId="{9099C925-C7DB-4A61-B291-CB438C0A7F0D}" destId="{B23ED902-1DB9-402A-ABCF-893F98924155}" srcOrd="0" destOrd="0" presId="urn:microsoft.com/office/officeart/2005/8/layout/equation2"/>
    <dgm:cxn modelId="{57095DD8-15D3-432C-BAA5-A1AB3A63281B}" type="presParOf" srcId="{B49368FA-77A6-4E32-A6C0-219688BA4BA8}" destId="{CE32A684-AD51-4BA5-A6FB-097E50C4D2D0}" srcOrd="2" destOrd="0" presId="urn:microsoft.com/office/officeart/2005/8/layout/equation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41EF0-5470-4B99-97D1-2B3D6204265C}">
      <dsp:nvSpPr>
        <dsp:cNvPr id="0" name=""/>
        <dsp:cNvSpPr/>
      </dsp:nvSpPr>
      <dsp:spPr>
        <a:xfrm>
          <a:off x="2932002" y="0"/>
          <a:ext cx="1101607" cy="1101607"/>
        </a:xfrm>
        <a:prstGeom prst="ellips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rtlCol="0" anchor="ctr" anchorCtr="0">
          <a:noAutofit/>
        </a:bodyPr>
        <a:lstStyle/>
        <a:p>
          <a:pPr marL="0" lvl="0" indent="0" algn="ctr" defTabSz="400050" rtl="0">
            <a:lnSpc>
              <a:spcPct val="90000"/>
            </a:lnSpc>
            <a:spcBef>
              <a:spcPct val="0"/>
            </a:spcBef>
            <a:spcAft>
              <a:spcPct val="35000"/>
            </a:spcAft>
            <a:buNone/>
          </a:pPr>
          <a:r>
            <a:rPr lang="tr-TR" sz="900" kern="1200" noProof="0" dirty="0"/>
            <a:t>RÜZGAR</a:t>
          </a:r>
        </a:p>
      </dsp:txBody>
      <dsp:txXfrm>
        <a:off x="3093329" y="161327"/>
        <a:ext cx="778953" cy="778953"/>
      </dsp:txXfrm>
    </dsp:sp>
    <dsp:sp modelId="{96C4759D-1150-4AF2-ACC8-0673A6E17052}">
      <dsp:nvSpPr>
        <dsp:cNvPr id="0" name=""/>
        <dsp:cNvSpPr/>
      </dsp:nvSpPr>
      <dsp:spPr>
        <a:xfrm>
          <a:off x="3201444" y="1191639"/>
          <a:ext cx="638932" cy="638932"/>
        </a:xfrm>
        <a:prstGeom prst="mathPlus">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311150" rtl="0">
            <a:lnSpc>
              <a:spcPct val="90000"/>
            </a:lnSpc>
            <a:spcBef>
              <a:spcPct val="0"/>
            </a:spcBef>
            <a:spcAft>
              <a:spcPct val="35000"/>
            </a:spcAft>
            <a:buNone/>
          </a:pPr>
          <a:endParaRPr lang="tr-TR" sz="700" kern="1200" noProof="0" dirty="0"/>
        </a:p>
      </dsp:txBody>
      <dsp:txXfrm>
        <a:off x="3286134" y="1435967"/>
        <a:ext cx="469552" cy="150276"/>
      </dsp:txXfrm>
    </dsp:sp>
    <dsp:sp modelId="{FA1F2C24-078F-436D-AB98-A948A9BA885E}">
      <dsp:nvSpPr>
        <dsp:cNvPr id="0" name=""/>
        <dsp:cNvSpPr/>
      </dsp:nvSpPr>
      <dsp:spPr>
        <a:xfrm>
          <a:off x="2964676" y="1920021"/>
          <a:ext cx="1101607" cy="1101607"/>
        </a:xfrm>
        <a:prstGeom prst="ellipse">
          <a:avLst/>
        </a:prstGeom>
        <a:gradFill rotWithShape="0">
          <a:gsLst>
            <a:gs pos="0">
              <a:schemeClr val="accent2">
                <a:hueOff val="451605"/>
                <a:satOff val="-2211"/>
                <a:lumOff val="1242"/>
                <a:alphaOff val="0"/>
                <a:tint val="98000"/>
                <a:lumMod val="114000"/>
              </a:schemeClr>
            </a:gs>
            <a:gs pos="100000">
              <a:schemeClr val="accent2">
                <a:hueOff val="451605"/>
                <a:satOff val="-2211"/>
                <a:lumOff val="1242"/>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rtlCol="0" anchor="ctr" anchorCtr="0">
          <a:noAutofit/>
        </a:bodyPr>
        <a:lstStyle/>
        <a:p>
          <a:pPr marL="0" lvl="0" indent="0" algn="ctr" defTabSz="400050" rtl="0">
            <a:lnSpc>
              <a:spcPct val="90000"/>
            </a:lnSpc>
            <a:spcBef>
              <a:spcPct val="0"/>
            </a:spcBef>
            <a:spcAft>
              <a:spcPct val="35000"/>
            </a:spcAft>
            <a:buNone/>
          </a:pPr>
          <a:r>
            <a:rPr lang="tr-TR" sz="900" kern="1200" noProof="0" dirty="0"/>
            <a:t>VANTİLATÖR VE DC MOTOR</a:t>
          </a:r>
        </a:p>
      </dsp:txBody>
      <dsp:txXfrm>
        <a:off x="3126003" y="2081348"/>
        <a:ext cx="778953" cy="778953"/>
      </dsp:txXfrm>
    </dsp:sp>
    <dsp:sp modelId="{C5D31BB7-4A69-4290-86C8-4E8193D4B611}">
      <dsp:nvSpPr>
        <dsp:cNvPr id="0" name=""/>
        <dsp:cNvSpPr/>
      </dsp:nvSpPr>
      <dsp:spPr>
        <a:xfrm>
          <a:off x="3201444" y="3111079"/>
          <a:ext cx="638932" cy="638932"/>
        </a:xfrm>
        <a:prstGeom prst="mathPlus">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311150" rtl="0">
            <a:lnSpc>
              <a:spcPct val="90000"/>
            </a:lnSpc>
            <a:spcBef>
              <a:spcPct val="0"/>
            </a:spcBef>
            <a:spcAft>
              <a:spcPct val="35000"/>
            </a:spcAft>
            <a:buNone/>
          </a:pPr>
          <a:endParaRPr lang="tr-TR" sz="700" kern="1200" noProof="0" dirty="0"/>
        </a:p>
      </dsp:txBody>
      <dsp:txXfrm>
        <a:off x="3286134" y="3355407"/>
        <a:ext cx="469552" cy="150276"/>
      </dsp:txXfrm>
    </dsp:sp>
    <dsp:sp modelId="{73C2FB65-816B-41CA-B2D9-D28CFDDFC700}">
      <dsp:nvSpPr>
        <dsp:cNvPr id="0" name=""/>
        <dsp:cNvSpPr/>
      </dsp:nvSpPr>
      <dsp:spPr>
        <a:xfrm>
          <a:off x="2970107" y="3839462"/>
          <a:ext cx="1101607" cy="1101607"/>
        </a:xfrm>
        <a:prstGeom prst="ellipse">
          <a:avLst/>
        </a:prstGeom>
        <a:gradFill rotWithShape="0">
          <a:gsLst>
            <a:gs pos="0">
              <a:schemeClr val="accent2">
                <a:hueOff val="903209"/>
                <a:satOff val="-4421"/>
                <a:lumOff val="2483"/>
                <a:alphaOff val="0"/>
                <a:tint val="98000"/>
                <a:lumMod val="114000"/>
              </a:schemeClr>
            </a:gs>
            <a:gs pos="100000">
              <a:schemeClr val="accent2">
                <a:hueOff val="903209"/>
                <a:satOff val="-4421"/>
                <a:lumOff val="2483"/>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rtlCol="0" anchor="ctr" anchorCtr="0">
          <a:noAutofit/>
        </a:bodyPr>
        <a:lstStyle/>
        <a:p>
          <a:pPr marL="0" lvl="0" indent="0" algn="ctr" defTabSz="400050" rtl="0">
            <a:lnSpc>
              <a:spcPct val="90000"/>
            </a:lnSpc>
            <a:spcBef>
              <a:spcPct val="0"/>
            </a:spcBef>
            <a:spcAft>
              <a:spcPct val="35000"/>
            </a:spcAft>
            <a:buNone/>
          </a:pPr>
          <a:r>
            <a:rPr lang="tr-TR" sz="900" kern="1200" noProof="0" dirty="0"/>
            <a:t>DC-DC STEP-UP REGÜLATÖR</a:t>
          </a:r>
        </a:p>
      </dsp:txBody>
      <dsp:txXfrm>
        <a:off x="3131434" y="4000789"/>
        <a:ext cx="778953" cy="778953"/>
      </dsp:txXfrm>
    </dsp:sp>
    <dsp:sp modelId="{9099C925-C7DB-4A61-B291-CB438C0A7F0D}">
      <dsp:nvSpPr>
        <dsp:cNvPr id="0" name=""/>
        <dsp:cNvSpPr/>
      </dsp:nvSpPr>
      <dsp:spPr>
        <a:xfrm rot="429">
          <a:off x="4236955" y="2265749"/>
          <a:ext cx="350311" cy="409797"/>
        </a:xfrm>
        <a:prstGeom prst="rightArrow">
          <a:avLst>
            <a:gd name="adj1" fmla="val 60000"/>
            <a:gd name="adj2" fmla="val 50000"/>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311150" rtl="0">
            <a:lnSpc>
              <a:spcPct val="90000"/>
            </a:lnSpc>
            <a:spcBef>
              <a:spcPct val="0"/>
            </a:spcBef>
            <a:spcAft>
              <a:spcPct val="35000"/>
            </a:spcAft>
            <a:buNone/>
          </a:pPr>
          <a:endParaRPr lang="tr-TR" sz="700" kern="1200" noProof="0" dirty="0"/>
        </a:p>
      </dsp:txBody>
      <dsp:txXfrm>
        <a:off x="4236955" y="2347701"/>
        <a:ext cx="245218" cy="245879"/>
      </dsp:txXfrm>
    </dsp:sp>
    <dsp:sp modelId="{CE32A684-AD51-4BA5-A6FB-097E50C4D2D0}">
      <dsp:nvSpPr>
        <dsp:cNvPr id="0" name=""/>
        <dsp:cNvSpPr/>
      </dsp:nvSpPr>
      <dsp:spPr>
        <a:xfrm>
          <a:off x="4732678" y="1369218"/>
          <a:ext cx="2203214" cy="2203214"/>
        </a:xfrm>
        <a:prstGeom prst="ellipse">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rtlCol="0" anchor="ctr" anchorCtr="0">
          <a:noAutofit/>
        </a:bodyPr>
        <a:lstStyle/>
        <a:p>
          <a:pPr marL="0" lvl="0" indent="0" algn="ctr" defTabSz="1555750" rtl="0">
            <a:lnSpc>
              <a:spcPct val="90000"/>
            </a:lnSpc>
            <a:spcBef>
              <a:spcPct val="0"/>
            </a:spcBef>
            <a:spcAft>
              <a:spcPct val="35000"/>
            </a:spcAft>
            <a:buNone/>
          </a:pPr>
          <a:r>
            <a:rPr lang="tr-TR" sz="3500" kern="1200" noProof="0" dirty="0"/>
            <a:t>Elektrik Enerjisi</a:t>
          </a:r>
        </a:p>
      </dsp:txBody>
      <dsp:txXfrm>
        <a:off x="5055331" y="1691871"/>
        <a:ext cx="1557908" cy="155790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 xmlns:a16="http://schemas.microsoft.com/office/drawing/2014/main" id="{0E7860F9-B436-4E92-8AED-A752A42EBA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 xmlns:a16="http://schemas.microsoft.com/office/drawing/2014/main" id="{E9DB28A8-B78F-426B-A1FC-E7F24BA54A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8542FA-4D60-48C7-8262-F89FC7E437FA}" type="datetime1">
              <a:rPr lang="tr-TR" smtClean="0"/>
              <a:pPr/>
              <a:t>16.08.2021</a:t>
            </a:fld>
            <a:endParaRPr lang="tr-TR" dirty="0"/>
          </a:p>
        </p:txBody>
      </p:sp>
      <p:sp>
        <p:nvSpPr>
          <p:cNvPr id="4" name="Alt Bilgi Yer Tutucusu 3">
            <a:extLst>
              <a:ext uri="{FF2B5EF4-FFF2-40B4-BE49-F238E27FC236}">
                <a16:creationId xmlns="" xmlns:a16="http://schemas.microsoft.com/office/drawing/2014/main" id="{5E923842-4976-4125-BAB3-BB2303A97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 xmlns:a16="http://schemas.microsoft.com/office/drawing/2014/main" id="{7B028F94-F9E2-4E5E-B82D-00EDAE5055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94DAD2-2FB1-4494-8CD0-C5FA14B84AA1}" type="slidenum">
              <a:rPr lang="tr-TR" smtClean="0"/>
              <a:pPr/>
              <a:t>‹#›</a:t>
            </a:fld>
            <a:endParaRPr lang="tr-TR"/>
          </a:p>
        </p:txBody>
      </p:sp>
    </p:spTree>
    <p:extLst>
      <p:ext uri="{BB962C8B-B14F-4D97-AF65-F5344CB8AC3E}">
        <p14:creationId xmlns="" xmlns:p14="http://schemas.microsoft.com/office/powerpoint/2010/main" val="3778199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noProof="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6BD2D-BA29-44A5-9F8E-4305F069184C}" type="datetime1">
              <a:rPr lang="tr-TR" noProof="0" smtClean="0"/>
              <a:pPr/>
              <a:t>16.08.2021</a:t>
            </a:fld>
            <a:endParaRPr lang="tr-TR" noProof="0"/>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noProof="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noProof="0"/>
              <a:t>Asıl metin stillerini düzenle</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noProof="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BF81B-E2C0-4C4B-8350-3CEBA2F9FE45}" type="slidenum">
              <a:rPr lang="tr-TR" noProof="0" smtClean="0"/>
              <a:pPr/>
              <a:t>‹#›</a:t>
            </a:fld>
            <a:endParaRPr lang="tr-TR" noProof="0"/>
          </a:p>
        </p:txBody>
      </p:sp>
    </p:spTree>
    <p:extLst>
      <p:ext uri="{BB962C8B-B14F-4D97-AF65-F5344CB8AC3E}">
        <p14:creationId xmlns="" xmlns:p14="http://schemas.microsoft.com/office/powerpoint/2010/main" val="182004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E0FBF81B-E2C0-4C4B-8350-3CEBA2F9FE45}" type="slidenum">
              <a:rPr lang="tr-TR" smtClean="0"/>
              <a:pPr/>
              <a:t>2</a:t>
            </a:fld>
            <a:endParaRPr lang="tr-TR"/>
          </a:p>
        </p:txBody>
      </p:sp>
    </p:spTree>
    <p:extLst>
      <p:ext uri="{BB962C8B-B14F-4D97-AF65-F5344CB8AC3E}">
        <p14:creationId xmlns="" xmlns:p14="http://schemas.microsoft.com/office/powerpoint/2010/main" val="281317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E0FBF81B-E2C0-4C4B-8350-3CEBA2F9FE45}" type="slidenum">
              <a:rPr lang="tr-TR" smtClean="0"/>
              <a:pPr/>
              <a:t>10</a:t>
            </a:fld>
            <a:endParaRPr lang="tr-TR"/>
          </a:p>
        </p:txBody>
      </p:sp>
    </p:spTree>
    <p:extLst>
      <p:ext uri="{BB962C8B-B14F-4D97-AF65-F5344CB8AC3E}">
        <p14:creationId xmlns="" xmlns:p14="http://schemas.microsoft.com/office/powerpoint/2010/main" val="190839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a:t>Asıl başlık stilini düzenlemek için tıklayın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rtl="0"/>
            <a:fld id="{85818714-1E16-4E11-95DE-5644D2BE92F1}" type="datetime1">
              <a:rPr lang="tr-TR" noProof="0" smtClean="0"/>
              <a:pPr rtl="0"/>
              <a:t>16.08.2021</a:t>
            </a:fld>
            <a:endParaRPr lang="tr-TR" noProof="0"/>
          </a:p>
        </p:txBody>
      </p:sp>
      <p:sp>
        <p:nvSpPr>
          <p:cNvPr id="5"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128462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rtl="0"/>
            <a:fld id="{C150BF5C-3E66-4613-B821-75088AF78515}" type="datetime1">
              <a:rPr lang="tr-TR" noProof="0" smtClean="0"/>
              <a:pPr rtl="0"/>
              <a:t>16.08.2021</a:t>
            </a:fld>
            <a:endParaRPr lang="tr-TR" noProof="0"/>
          </a:p>
        </p:txBody>
      </p:sp>
      <p:sp>
        <p:nvSpPr>
          <p:cNvPr id="6" name="Footer Placeholder 5"/>
          <p:cNvSpPr>
            <a:spLocks noGrp="1"/>
          </p:cNvSpPr>
          <p:nvPr>
            <p:ph type="ftr" sz="quarter" idx="11"/>
          </p:nvPr>
        </p:nvSpPr>
        <p:spPr/>
        <p:txBody>
          <a:bodyPr/>
          <a:lstStyle/>
          <a:p>
            <a:pPr rtl="0"/>
            <a:endParaRPr lang="tr-TR" noProof="0"/>
          </a:p>
        </p:txBody>
      </p:sp>
      <p:sp>
        <p:nvSpPr>
          <p:cNvPr id="7" name="Slide Number Placeholder 6"/>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106804133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rtl="0"/>
            <a:fld id="{BCAB68DF-FC68-4AB0-96E8-37D47EE2BA9F}" type="datetime1">
              <a:rPr lang="tr-TR" noProof="0" smtClean="0"/>
              <a:pPr rtl="0"/>
              <a:t>16.08.2021</a:t>
            </a:fld>
            <a:endParaRPr lang="tr-TR" noProof="0"/>
          </a:p>
        </p:txBody>
      </p:sp>
      <p:sp>
        <p:nvSpPr>
          <p:cNvPr id="5"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427941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a:t>Asıl başlık stilini düzenlemek için tıklayın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düzenlemek için tıklayın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rtl="0"/>
            <a:fld id="{C150BF5C-3E66-4613-B821-75088AF78515}" type="datetime1">
              <a:rPr lang="tr-TR" noProof="0" smtClean="0"/>
              <a:pPr rtl="0"/>
              <a:t>16.08.2021</a:t>
            </a:fld>
            <a:endParaRPr lang="tr-TR" noProof="0"/>
          </a:p>
        </p:txBody>
      </p:sp>
      <p:sp>
        <p:nvSpPr>
          <p:cNvPr id="5"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 xmlns:p14="http://schemas.microsoft.com/office/powerpoint/2010/main" val="164778479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rtl="0"/>
            <a:fld id="{C150BF5C-3E66-4613-B821-75088AF78515}" type="datetime1">
              <a:rPr lang="tr-TR" noProof="0" smtClean="0"/>
              <a:pPr rtl="0"/>
              <a:t>16.08.2021</a:t>
            </a:fld>
            <a:endParaRPr lang="tr-TR" noProof="0"/>
          </a:p>
        </p:txBody>
      </p:sp>
      <p:sp>
        <p:nvSpPr>
          <p:cNvPr id="5"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21869708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rtl="0"/>
            <a:fld id="{B3D0D0E9-B3C3-4AA1-A3B4-3CF8A022CC55}" type="datetime1">
              <a:rPr lang="tr-TR" noProof="0" smtClean="0"/>
              <a:pPr rtl="0"/>
              <a:t>16.08.2021</a:t>
            </a:fld>
            <a:endParaRPr lang="tr-TR" noProof="0"/>
          </a:p>
        </p:txBody>
      </p:sp>
      <p:sp>
        <p:nvSpPr>
          <p:cNvPr id="4"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3473001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rtl="0"/>
            <a:fld id="{34738F88-803B-43FB-A7A0-29C4FD9ACF44}" type="datetime1">
              <a:rPr lang="tr-TR" noProof="0" smtClean="0"/>
              <a:pPr rtl="0"/>
              <a:t>16.08.2021</a:t>
            </a:fld>
            <a:endParaRPr lang="tr-TR" noProof="0"/>
          </a:p>
        </p:txBody>
      </p:sp>
      <p:sp>
        <p:nvSpPr>
          <p:cNvPr id="4"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226565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rtl="0"/>
            <a:fld id="{6FC6C70C-693B-40AB-9324-5F498551326B}" type="datetime1">
              <a:rPr lang="tr-TR" noProof="0" smtClean="0"/>
              <a:pPr rtl="0"/>
              <a:t>16.08.2021</a:t>
            </a:fld>
            <a:endParaRPr lang="tr-TR" noProof="0"/>
          </a:p>
        </p:txBody>
      </p:sp>
      <p:sp>
        <p:nvSpPr>
          <p:cNvPr id="5"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3128052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rtl="0"/>
            <a:fld id="{39B3D92E-956D-47AE-9C66-FDAD5C9F6A00}" type="datetime1">
              <a:rPr lang="tr-TR" noProof="0" smtClean="0"/>
              <a:pPr rtl="0"/>
              <a:t>16.08.2021</a:t>
            </a:fld>
            <a:endParaRPr lang="tr-TR" noProof="0"/>
          </a:p>
        </p:txBody>
      </p:sp>
      <p:sp>
        <p:nvSpPr>
          <p:cNvPr id="5"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2751149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Resim Yazısı İçeren Panoramik Resim">
    <p:spTree>
      <p:nvGrpSpPr>
        <p:cNvPr id="1" name=""/>
        <p:cNvGrpSpPr/>
        <p:nvPr/>
      </p:nvGrpSpPr>
      <p:grpSpPr>
        <a:xfrm>
          <a:off x="0" y="0"/>
          <a:ext cx="0" cy="0"/>
          <a:chOff x="0" y="0"/>
          <a:chExt cx="0" cy="0"/>
        </a:xfrm>
      </p:grpSpPr>
      <p:sp>
        <p:nvSpPr>
          <p:cNvPr id="2" name="Başlık 1"/>
          <p:cNvSpPr>
            <a:spLocks noGrp="1"/>
          </p:cNvSpPr>
          <p:nvPr>
            <p:ph type="title"/>
          </p:nvPr>
        </p:nvSpPr>
        <p:spPr>
          <a:xfrm>
            <a:off x="1141410" y="4304664"/>
            <a:ext cx="9912355" cy="819355"/>
          </a:xfrm>
        </p:spPr>
        <p:txBody>
          <a:bodyPr rtlCol="0" anchor="b">
            <a:normAutofit/>
          </a:bodyPr>
          <a:lstStyle>
            <a:lvl1pPr>
              <a:defRPr sz="3200"/>
            </a:lvl1pPr>
          </a:lstStyle>
          <a:p>
            <a:pPr rtl="0"/>
            <a:r>
              <a:rPr lang="tr-TR" noProof="0"/>
              <a:t>Asıl başlık stilini düzenlemek için tıklayın</a:t>
            </a:r>
          </a:p>
        </p:txBody>
      </p:sp>
      <p:sp>
        <p:nvSpPr>
          <p:cNvPr id="3" name="Resim Yer Tutucusu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rtl="0">
              <a:buNone/>
            </a:pPr>
            <a:r>
              <a:rPr lang="tr-TR" noProof="0"/>
              <a:t>Resim eklemek için simgeye tıklayın</a:t>
            </a:r>
          </a:p>
        </p:txBody>
      </p:sp>
      <p:sp>
        <p:nvSpPr>
          <p:cNvPr id="4" name="Metin Yer Tutucusu 3"/>
          <p:cNvSpPr>
            <a:spLocks noGrp="1"/>
          </p:cNvSpPr>
          <p:nvPr>
            <p:ph type="body" sz="half" idx="2"/>
          </p:nvPr>
        </p:nvSpPr>
        <p:spPr>
          <a:xfrm>
            <a:off x="1141364" y="5124020"/>
            <a:ext cx="9910859" cy="682472"/>
          </a:xfrm>
        </p:spPr>
        <p:txBody>
          <a:bodyPr rtlCol="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noProof="0"/>
              <a:t>Asıl metin stillerini düzenlemek için tıklayın</a:t>
            </a:r>
          </a:p>
        </p:txBody>
      </p:sp>
      <p:sp>
        <p:nvSpPr>
          <p:cNvPr id="5" name="Tarih Yer Tutucusu 4"/>
          <p:cNvSpPr>
            <a:spLocks noGrp="1"/>
          </p:cNvSpPr>
          <p:nvPr>
            <p:ph type="dt" sz="half" idx="10"/>
          </p:nvPr>
        </p:nvSpPr>
        <p:spPr/>
        <p:txBody>
          <a:bodyPr rtlCol="0"/>
          <a:lstStyle/>
          <a:p>
            <a:pPr rtl="0"/>
            <a:fld id="{AADC6E49-4DBE-44AD-8A42-B644F80DBFEB}" type="datetime1">
              <a:rPr lang="tr-TR" noProof="0" smtClean="0"/>
              <a:pPr rtl="0"/>
              <a:t>16.08.2021</a:t>
            </a:fld>
            <a:endParaRPr lang="tr-TR" noProof="0"/>
          </a:p>
        </p:txBody>
      </p:sp>
      <p:sp>
        <p:nvSpPr>
          <p:cNvPr id="6" name="Alt Bilgi Yer Tutucusu 5"/>
          <p:cNvSpPr>
            <a:spLocks noGrp="1"/>
          </p:cNvSpPr>
          <p:nvPr>
            <p:ph type="ftr" sz="quarter" idx="11"/>
          </p:nvPr>
        </p:nvSpPr>
        <p:spPr/>
        <p:txBody>
          <a:bodyPr rtlCol="0"/>
          <a:lstStyle/>
          <a:p>
            <a:pPr rtl="0"/>
            <a:endParaRPr lang="tr-TR" noProof="0"/>
          </a:p>
        </p:txBody>
      </p:sp>
      <p:sp>
        <p:nvSpPr>
          <p:cNvPr id="7" name="Slayt Numarası Yer Tutucusu 6"/>
          <p:cNvSpPr>
            <a:spLocks noGrp="1"/>
          </p:cNvSpPr>
          <p:nvPr>
            <p:ph type="sldNum" sz="quarter" idx="12"/>
          </p:nvPr>
        </p:nvSpPr>
        <p:spPr/>
        <p:txBody>
          <a:bodyPr rtlCol="0"/>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533647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d Kartı">
    <p:spTree>
      <p:nvGrpSpPr>
        <p:cNvPr id="1" name=""/>
        <p:cNvGrpSpPr/>
        <p:nvPr/>
      </p:nvGrpSpPr>
      <p:grpSpPr>
        <a:xfrm>
          <a:off x="0" y="0"/>
          <a:ext cx="0" cy="0"/>
          <a:chOff x="0" y="0"/>
          <a:chExt cx="0" cy="0"/>
        </a:xfrm>
      </p:grpSpPr>
      <p:sp>
        <p:nvSpPr>
          <p:cNvPr id="2" name="Başlık 1"/>
          <p:cNvSpPr>
            <a:spLocks noGrp="1"/>
          </p:cNvSpPr>
          <p:nvPr>
            <p:ph type="title"/>
          </p:nvPr>
        </p:nvSpPr>
        <p:spPr>
          <a:xfrm>
            <a:off x="1141410" y="2134041"/>
            <a:ext cx="9906001" cy="2511835"/>
          </a:xfrm>
        </p:spPr>
        <p:txBody>
          <a:bodyPr rtlCol="0" anchor="b">
            <a:normAutofit/>
          </a:bodyPr>
          <a:lstStyle>
            <a:lvl1pPr>
              <a:defRPr sz="3600"/>
            </a:lvl1pPr>
          </a:lstStyle>
          <a:p>
            <a:pPr rtl="0"/>
            <a:r>
              <a:rPr lang="tr-TR" noProof="0"/>
              <a:t>Asıl başlık stilini düzenlemek için tıklayın</a:t>
            </a:r>
          </a:p>
        </p:txBody>
      </p:sp>
      <p:sp>
        <p:nvSpPr>
          <p:cNvPr id="4" name="Metin Yer Tutucusu 3"/>
          <p:cNvSpPr>
            <a:spLocks noGrp="1"/>
          </p:cNvSpPr>
          <p:nvPr>
            <p:ph type="body" sz="half" idx="2"/>
          </p:nvPr>
        </p:nvSpPr>
        <p:spPr>
          <a:xfrm>
            <a:off x="1141364" y="4657655"/>
            <a:ext cx="9904505" cy="1140644"/>
          </a:xfrm>
        </p:spPr>
        <p:txBody>
          <a:bodyPr rtlCol="0"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noProof="0"/>
              <a:t>Asıl metin stillerini düzenlemek için tıklayın</a:t>
            </a:r>
          </a:p>
        </p:txBody>
      </p:sp>
      <p:sp>
        <p:nvSpPr>
          <p:cNvPr id="5" name="Tarih Yer Tutucusu 4"/>
          <p:cNvSpPr>
            <a:spLocks noGrp="1"/>
          </p:cNvSpPr>
          <p:nvPr>
            <p:ph type="dt" sz="half" idx="10"/>
          </p:nvPr>
        </p:nvSpPr>
        <p:spPr/>
        <p:txBody>
          <a:bodyPr rtlCol="0"/>
          <a:lstStyle/>
          <a:p>
            <a:pPr rtl="0"/>
            <a:fld id="{6379F80C-B38B-42DF-AD1A-704ED47FA7F1}" type="datetime1">
              <a:rPr lang="tr-TR" noProof="0" smtClean="0"/>
              <a:pPr rtl="0"/>
              <a:t>16.08.2021</a:t>
            </a:fld>
            <a:endParaRPr lang="tr-TR" noProof="0"/>
          </a:p>
        </p:txBody>
      </p:sp>
      <p:sp>
        <p:nvSpPr>
          <p:cNvPr id="6" name="Alt Bilgi Yer Tutucusu 5"/>
          <p:cNvSpPr>
            <a:spLocks noGrp="1"/>
          </p:cNvSpPr>
          <p:nvPr>
            <p:ph type="ftr" sz="quarter" idx="11"/>
          </p:nvPr>
        </p:nvSpPr>
        <p:spPr/>
        <p:txBody>
          <a:bodyPr rtlCol="0"/>
          <a:lstStyle/>
          <a:p>
            <a:pPr rtl="0"/>
            <a:endParaRPr lang="tr-TR" noProof="0"/>
          </a:p>
        </p:txBody>
      </p:sp>
      <p:sp>
        <p:nvSpPr>
          <p:cNvPr id="7" name="Slayt Numarası Yer Tutucusu 6"/>
          <p:cNvSpPr>
            <a:spLocks noGrp="1"/>
          </p:cNvSpPr>
          <p:nvPr>
            <p:ph type="sldNum" sz="quarter" idx="12"/>
          </p:nvPr>
        </p:nvSpPr>
        <p:spPr/>
        <p:txBody>
          <a:bodyPr rtlCol="0"/>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350618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pPr rtl="0"/>
            <a:fld id="{C3717620-CE45-4FAE-8857-5211E38C212E}" type="datetime1">
              <a:rPr lang="tr-TR" noProof="0" smtClean="0"/>
              <a:pPr rtl="0"/>
              <a:t>16.08.2021</a:t>
            </a:fld>
            <a:endParaRPr lang="tr-TR" noProof="0"/>
          </a:p>
        </p:txBody>
      </p:sp>
      <p:sp>
        <p:nvSpPr>
          <p:cNvPr id="5"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25127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rtl="0"/>
            <a:fld id="{14D6746C-7172-4178-BD23-7889933AA67D}" type="datetime1">
              <a:rPr lang="tr-TR" noProof="0" smtClean="0"/>
              <a:pPr rtl="0"/>
              <a:t>16.08.2021</a:t>
            </a:fld>
            <a:endParaRPr lang="tr-TR" noProof="0"/>
          </a:p>
        </p:txBody>
      </p:sp>
      <p:sp>
        <p:nvSpPr>
          <p:cNvPr id="5" name="Footer Placeholder 4"/>
          <p:cNvSpPr>
            <a:spLocks noGrp="1"/>
          </p:cNvSpPr>
          <p:nvPr>
            <p:ph type="ftr" sz="quarter" idx="11"/>
          </p:nvPr>
        </p:nvSpPr>
        <p:spPr/>
        <p:txBody>
          <a:bodyPr/>
          <a:lstStyle/>
          <a:p>
            <a:pPr rtl="0"/>
            <a:endParaRPr lang="tr-TR" noProof="0"/>
          </a:p>
        </p:txBody>
      </p:sp>
      <p:sp>
        <p:nvSpPr>
          <p:cNvPr id="6" name="Slide Number Placeholder 5"/>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300386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rtl="0"/>
            <a:fld id="{763D1196-B402-45B1-A9EC-8899D5D73EB7}" type="datetime1">
              <a:rPr lang="tr-TR" noProof="0" smtClean="0"/>
              <a:pPr rtl="0"/>
              <a:t>16.08.2021</a:t>
            </a:fld>
            <a:endParaRPr lang="tr-TR" noProof="0"/>
          </a:p>
        </p:txBody>
      </p:sp>
      <p:sp>
        <p:nvSpPr>
          <p:cNvPr id="6" name="Footer Placeholder 5"/>
          <p:cNvSpPr>
            <a:spLocks noGrp="1"/>
          </p:cNvSpPr>
          <p:nvPr>
            <p:ph type="ftr" sz="quarter" idx="11"/>
          </p:nvPr>
        </p:nvSpPr>
        <p:spPr/>
        <p:txBody>
          <a:bodyPr/>
          <a:lstStyle/>
          <a:p>
            <a:pPr rtl="0"/>
            <a:endParaRPr lang="tr-TR" noProof="0"/>
          </a:p>
        </p:txBody>
      </p:sp>
      <p:sp>
        <p:nvSpPr>
          <p:cNvPr id="7" name="Slide Number Placeholder 6"/>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66637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rtl="0"/>
            <a:fld id="{9E81B3EE-474E-4A3B-B212-5F3E54F24936}" type="datetime1">
              <a:rPr lang="tr-TR" noProof="0" smtClean="0"/>
              <a:pPr rtl="0"/>
              <a:t>16.08.2021</a:t>
            </a:fld>
            <a:endParaRPr lang="tr-TR" noProof="0"/>
          </a:p>
        </p:txBody>
      </p:sp>
      <p:sp>
        <p:nvSpPr>
          <p:cNvPr id="8" name="Footer Placeholder 7"/>
          <p:cNvSpPr>
            <a:spLocks noGrp="1"/>
          </p:cNvSpPr>
          <p:nvPr>
            <p:ph type="ftr" sz="quarter" idx="11"/>
          </p:nvPr>
        </p:nvSpPr>
        <p:spPr/>
        <p:txBody>
          <a:bodyPr/>
          <a:lstStyle/>
          <a:p>
            <a:pPr rtl="0"/>
            <a:endParaRPr lang="tr-TR" noProof="0"/>
          </a:p>
        </p:txBody>
      </p:sp>
      <p:sp>
        <p:nvSpPr>
          <p:cNvPr id="9" name="Slide Number Placeholder 8"/>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381877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7" name="Date Placeholder 2"/>
          <p:cNvSpPr>
            <a:spLocks noGrp="1"/>
          </p:cNvSpPr>
          <p:nvPr>
            <p:ph type="dt" sz="half" idx="10"/>
          </p:nvPr>
        </p:nvSpPr>
        <p:spPr/>
        <p:txBody>
          <a:bodyPr/>
          <a:lstStyle/>
          <a:p>
            <a:pPr rtl="0"/>
            <a:fld id="{F9BB3205-2E3A-4175-95C0-69E80BEFC3FC}" type="datetime1">
              <a:rPr lang="tr-TR" noProof="0" smtClean="0"/>
              <a:pPr rtl="0"/>
              <a:t>16.08.2021</a:t>
            </a:fld>
            <a:endParaRPr lang="tr-TR" noProof="0"/>
          </a:p>
        </p:txBody>
      </p:sp>
      <p:sp>
        <p:nvSpPr>
          <p:cNvPr id="5" name="Footer Placeholder 3"/>
          <p:cNvSpPr>
            <a:spLocks noGrp="1"/>
          </p:cNvSpPr>
          <p:nvPr>
            <p:ph type="ftr" sz="quarter" idx="11"/>
          </p:nvPr>
        </p:nvSpPr>
        <p:spPr/>
        <p:txBody>
          <a:bodyPr/>
          <a:lstStyle/>
          <a:p>
            <a:pPr rtl="0"/>
            <a:endParaRPr lang="tr-TR" noProof="0"/>
          </a:p>
        </p:txBody>
      </p:sp>
      <p:sp>
        <p:nvSpPr>
          <p:cNvPr id="6" name="Slide Number Placeholder 4"/>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351002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rtl="0"/>
            <a:fld id="{13CCF249-304C-4D4A-B09D-3C8265AAA758}" type="datetime1">
              <a:rPr lang="tr-TR" noProof="0" smtClean="0"/>
              <a:pPr rtl="0"/>
              <a:t>16.08.2021</a:t>
            </a:fld>
            <a:endParaRPr lang="tr-TR" noProof="0"/>
          </a:p>
        </p:txBody>
      </p:sp>
      <p:sp>
        <p:nvSpPr>
          <p:cNvPr id="5" name="Footer Placeholder 2"/>
          <p:cNvSpPr>
            <a:spLocks noGrp="1"/>
          </p:cNvSpPr>
          <p:nvPr>
            <p:ph type="ftr" sz="quarter" idx="11"/>
          </p:nvPr>
        </p:nvSpPr>
        <p:spPr/>
        <p:txBody>
          <a:bodyPr/>
          <a:lstStyle/>
          <a:p>
            <a:pPr rtl="0"/>
            <a:endParaRPr lang="tr-TR" noProof="0"/>
          </a:p>
        </p:txBody>
      </p:sp>
      <p:sp>
        <p:nvSpPr>
          <p:cNvPr id="6" name="Slide Number Placeholder 3"/>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281101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7" name="Date Placeholder 4"/>
          <p:cNvSpPr>
            <a:spLocks noGrp="1"/>
          </p:cNvSpPr>
          <p:nvPr>
            <p:ph type="dt" sz="half" idx="10"/>
          </p:nvPr>
        </p:nvSpPr>
        <p:spPr/>
        <p:txBody>
          <a:bodyPr/>
          <a:lstStyle/>
          <a:p>
            <a:pPr rtl="0"/>
            <a:fld id="{C150BF5C-3E66-4613-B821-75088AF78515}" type="datetime1">
              <a:rPr lang="tr-TR" noProof="0" smtClean="0"/>
              <a:pPr rtl="0"/>
              <a:t>16.08.2021</a:t>
            </a:fld>
            <a:endParaRPr lang="tr-TR" noProof="0"/>
          </a:p>
        </p:txBody>
      </p:sp>
      <p:sp>
        <p:nvSpPr>
          <p:cNvPr id="5" name="Footer Placeholder 5"/>
          <p:cNvSpPr>
            <a:spLocks noGrp="1"/>
          </p:cNvSpPr>
          <p:nvPr>
            <p:ph type="ftr" sz="quarter" idx="11"/>
          </p:nvPr>
        </p:nvSpPr>
        <p:spPr/>
        <p:txBody>
          <a:bodyPr/>
          <a:lstStyle/>
          <a:p>
            <a:pPr rtl="0"/>
            <a:endParaRPr lang="tr-TR" noProof="0"/>
          </a:p>
        </p:txBody>
      </p:sp>
      <p:sp>
        <p:nvSpPr>
          <p:cNvPr id="6" name="Slide Number Placeholder 6"/>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74176335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rtl="0"/>
            <a:fld id="{C150BF5C-3E66-4613-B821-75088AF78515}" type="datetime1">
              <a:rPr lang="tr-TR" noProof="0" smtClean="0"/>
              <a:pPr rtl="0"/>
              <a:t>16.08.2021</a:t>
            </a:fld>
            <a:endParaRPr lang="tr-TR" noProof="0"/>
          </a:p>
        </p:txBody>
      </p:sp>
      <p:sp>
        <p:nvSpPr>
          <p:cNvPr id="6" name="Footer Placeholder 5"/>
          <p:cNvSpPr>
            <a:spLocks noGrp="1"/>
          </p:cNvSpPr>
          <p:nvPr>
            <p:ph type="ftr" sz="quarter" idx="11"/>
          </p:nvPr>
        </p:nvSpPr>
        <p:spPr/>
        <p:txBody>
          <a:bodyPr/>
          <a:lstStyle/>
          <a:p>
            <a:pPr rtl="0"/>
            <a:endParaRPr lang="tr-TR" noProof="0"/>
          </a:p>
        </p:txBody>
      </p:sp>
      <p:sp>
        <p:nvSpPr>
          <p:cNvPr id="7" name="Slide Number Placeholder 6"/>
          <p:cNvSpPr>
            <a:spLocks noGrp="1"/>
          </p:cNvSpPr>
          <p:nvPr>
            <p:ph type="sldNum" sz="quarter" idx="12"/>
          </p:nvPr>
        </p:nvSpPr>
        <p:spPr/>
        <p:txBody>
          <a:body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19982085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C150BF5C-3E66-4613-B821-75088AF78515}" type="datetime1">
              <a:rPr lang="tr-TR" noProof="0" smtClean="0"/>
              <a:pPr rtl="0"/>
              <a:t>16.08.2021</a:t>
            </a:fld>
            <a:endParaRPr lang="tr-TR" noProof="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tr-TR" noProof="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6D22F896-40B5-4ADD-8801-0D06FADFA095}" type="slidenum">
              <a:rPr lang="tr-TR" noProof="0" smtClean="0"/>
              <a:pPr rtl="0"/>
              <a:t>‹#›</a:t>
            </a:fld>
            <a:endParaRPr lang="tr-TR" noProof="0"/>
          </a:p>
        </p:txBody>
      </p:sp>
    </p:spTree>
    <p:extLst>
      <p:ext uri="{BB962C8B-B14F-4D97-AF65-F5344CB8AC3E}">
        <p14:creationId xmlns="" xmlns:p14="http://schemas.microsoft.com/office/powerpoint/2010/main" val="3786369267"/>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tr.wikipedia.org/wiki/John_Wallis_Tit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1.mp4"/><Relationship Id="rId7" Type="http://schemas.microsoft.com/office/2007/relationships/media" Target="../media/media3.mp4"/><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0.png"/><Relationship Id="rId5" Type="http://schemas.microsoft.com/office/2007/relationships/media" Target="../media/media2.mp4"/><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5.mp4"/><Relationship Id="rId5" Type="http://schemas.openxmlformats.org/officeDocument/2006/relationships/image" Target="../media/image54.png"/><Relationship Id="rId4" Type="http://schemas.microsoft.com/office/2007/relationships/media" Target="../media/media4.mp4"/></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 xmlns:a16="http://schemas.microsoft.com/office/drawing/2014/main" id="{C6A81905-F480-46A4-BC10-215D24EA1A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 xmlns:a16="http://schemas.microsoft.com/office/drawing/2014/main" id="{0F93126A-8A9A-4287-AE37-89D776896F91}"/>
              </a:ext>
            </a:extLst>
          </p:cNvPr>
          <p:cNvSpPr>
            <a:spLocks noGrp="1"/>
          </p:cNvSpPr>
          <p:nvPr>
            <p:ph type="ctrTitle"/>
          </p:nvPr>
        </p:nvSpPr>
        <p:spPr>
          <a:xfrm>
            <a:off x="4872012" y="1447800"/>
            <a:ext cx="5222325" cy="3329581"/>
          </a:xfrm>
        </p:spPr>
        <p:txBody>
          <a:bodyPr>
            <a:normAutofit/>
          </a:bodyPr>
          <a:lstStyle/>
          <a:p>
            <a:r>
              <a:rPr lang="tr-TR" sz="6700" dirty="0">
                <a:solidFill>
                  <a:srgbClr val="EBEBEB"/>
                </a:solidFill>
              </a:rPr>
              <a:t>BURSA TEKNİK ÜNİVERSİTESİ</a:t>
            </a:r>
          </a:p>
        </p:txBody>
      </p:sp>
      <p:sp>
        <p:nvSpPr>
          <p:cNvPr id="3" name="Alt Başlık 2">
            <a:extLst>
              <a:ext uri="{FF2B5EF4-FFF2-40B4-BE49-F238E27FC236}">
                <a16:creationId xmlns="" xmlns:a16="http://schemas.microsoft.com/office/drawing/2014/main" id="{87DE1B66-C2A1-41B7-9B8C-04465DFEF2DF}"/>
              </a:ext>
            </a:extLst>
          </p:cNvPr>
          <p:cNvSpPr>
            <a:spLocks noGrp="1"/>
          </p:cNvSpPr>
          <p:nvPr>
            <p:ph type="subTitle" idx="1"/>
          </p:nvPr>
        </p:nvSpPr>
        <p:spPr>
          <a:xfrm>
            <a:off x="4872012" y="4777380"/>
            <a:ext cx="5222326" cy="861420"/>
          </a:xfrm>
        </p:spPr>
        <p:txBody>
          <a:bodyPr>
            <a:normAutofit/>
          </a:bodyPr>
          <a:lstStyle/>
          <a:p>
            <a:r>
              <a:rPr lang="tr-TR" dirty="0">
                <a:solidFill>
                  <a:schemeClr val="tx2">
                    <a:lumMod val="40000"/>
                    <a:lumOff val="60000"/>
                  </a:schemeClr>
                </a:solidFill>
              </a:rPr>
              <a:t>ELEKTRİK- ELEKTRONİK MÜHENDİSLİĞİ</a:t>
            </a:r>
          </a:p>
          <a:p>
            <a:r>
              <a:rPr lang="tr-TR" dirty="0">
                <a:solidFill>
                  <a:schemeClr val="tx2">
                    <a:lumMod val="40000"/>
                    <a:lumOff val="60000"/>
                  </a:schemeClr>
                </a:solidFill>
              </a:rPr>
              <a:t>LİSANS BİTİRME ÇALIŞMASI</a:t>
            </a:r>
          </a:p>
        </p:txBody>
      </p:sp>
      <p:sp>
        <p:nvSpPr>
          <p:cNvPr id="37" name="Freeform 8">
            <a:extLst>
              <a:ext uri="{FF2B5EF4-FFF2-40B4-BE49-F238E27FC236}">
                <a16:creationId xmlns="" xmlns:a16="http://schemas.microsoft.com/office/drawing/2014/main" id="{36FD4D9D-3784-41E8-8405-A42B72F513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1" name="Picture 30" descr="Beyaz arka plan üzerinde elektronik bileşenler">
            <a:extLst>
              <a:ext uri="{FF2B5EF4-FFF2-40B4-BE49-F238E27FC236}">
                <a16:creationId xmlns="" xmlns:a16="http://schemas.microsoft.com/office/drawing/2014/main" id="{A6E00685-0B85-4A18-9E77-82C1D5C2BC02}"/>
              </a:ext>
            </a:extLst>
          </p:cNvPr>
          <p:cNvPicPr>
            <a:picLocks noChangeAspect="1"/>
          </p:cNvPicPr>
          <p:nvPr/>
        </p:nvPicPr>
        <p:blipFill rotWithShape="1">
          <a:blip r:embed="rId4"/>
          <a:srcRect l="56377" r="-1" b="-1"/>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39" name="Rectangle 38">
            <a:extLst>
              <a:ext uri="{FF2B5EF4-FFF2-40B4-BE49-F238E27FC236}">
                <a16:creationId xmlns="" xmlns:a16="http://schemas.microsoft.com/office/drawing/2014/main" id="{60817A52-B891-4228-A61E-0C0A57632D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 xmlns:p14="http://schemas.microsoft.com/office/powerpoint/2010/main" val="3287505293"/>
      </p:ext>
    </p:extLst>
  </p:cSld>
  <p:clrMapOvr>
    <a:masterClrMapping/>
  </p:clrMapOvr>
  <mc:AlternateContent xmlns:mc="http://schemas.openxmlformats.org/markup-compatibility/2006">
    <mc:Choice xmlns="" xmlns:p14="http://schemas.microsoft.com/office/powerpoint/2010/main" Requires="p14">
      <p:transition spd="slow" p14:dur="2000" advTm="13149"/>
    </mc:Choice>
    <mc:Fallback>
      <p:transition spd="slow" advTm="1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5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6014F439-6F4E-4BCD-9A8D-B3943844CA21}"/>
              </a:ext>
            </a:extLst>
          </p:cNvPr>
          <p:cNvSpPr>
            <a:spLocks noGrp="1"/>
          </p:cNvSpPr>
          <p:nvPr>
            <p:ph type="title"/>
          </p:nvPr>
        </p:nvSpPr>
        <p:spPr/>
        <p:txBody>
          <a:bodyPr rtlCol="0">
            <a:normAutofit/>
          </a:bodyPr>
          <a:lstStyle/>
          <a:p>
            <a:pPr rtl="0"/>
            <a:r>
              <a:rPr lang="tr-TR" dirty="0"/>
              <a:t/>
            </a:r>
            <a:br>
              <a:rPr lang="tr-TR" dirty="0"/>
            </a:br>
            <a:endParaRPr lang="tr-TR" dirty="0"/>
          </a:p>
        </p:txBody>
      </p:sp>
      <p:graphicFrame>
        <p:nvGraphicFramePr>
          <p:cNvPr id="6" name="İçerik Yer Tutucusu 5" descr="Akıllı Resim">
            <a:extLst>
              <a:ext uri="{FF2B5EF4-FFF2-40B4-BE49-F238E27FC236}">
                <a16:creationId xmlns="" xmlns:a16="http://schemas.microsoft.com/office/drawing/2014/main" id="{E693AFA8-6DE5-4AFA-9068-5150F8136EF0}"/>
              </a:ext>
            </a:extLst>
          </p:cNvPr>
          <p:cNvGraphicFramePr>
            <a:graphicFrameLocks noGrp="1"/>
          </p:cNvGraphicFramePr>
          <p:nvPr>
            <p:ph idx="1"/>
            <p:extLst>
              <p:ext uri="{D42A27DB-BD31-4B8C-83A1-F6EECF244321}">
                <p14:modId xmlns="" xmlns:p14="http://schemas.microsoft.com/office/powerpoint/2010/main" val="2879194842"/>
              </p:ext>
            </p:extLst>
          </p:nvPr>
        </p:nvGraphicFramePr>
        <p:xfrm>
          <a:off x="1141413" y="1053419"/>
          <a:ext cx="9906000" cy="4941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4084789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6" name="Resim 5">
            <a:extLst>
              <a:ext uri="{FF2B5EF4-FFF2-40B4-BE49-F238E27FC236}">
                <a16:creationId xmlns="" xmlns:a16="http://schemas.microsoft.com/office/drawing/2014/main" id="{0E0273D0-27E9-47F3-AE68-17742E6CA6B5}"/>
              </a:ext>
            </a:extLst>
          </p:cNvPr>
          <p:cNvPicPr>
            <a:picLocks noChangeAspect="1"/>
          </p:cNvPicPr>
          <p:nvPr/>
        </p:nvPicPr>
        <p:blipFill rotWithShape="1">
          <a:blip r:embed="rId3"/>
          <a:srcRect l="351" r="4821" b="1"/>
          <a:stretch/>
        </p:blipFill>
        <p:spPr>
          <a:xfrm>
            <a:off x="-5597" y="1"/>
            <a:ext cx="7558541" cy="3427413"/>
          </a:xfrm>
          <a:custGeom>
            <a:avLst/>
            <a:gdLst/>
            <a:ahLst/>
            <a:cxnLst/>
            <a:rect l="l" t="t" r="r" b="b"/>
            <a:pathLst>
              <a:path w="7558541" h="3427413">
                <a:moveTo>
                  <a:pt x="0" y="0"/>
                </a:moveTo>
                <a:lnTo>
                  <a:pt x="7558541" y="0"/>
                </a:lnTo>
                <a:lnTo>
                  <a:pt x="7558541" y="3427413"/>
                </a:lnTo>
                <a:lnTo>
                  <a:pt x="0" y="3427413"/>
                </a:lnTo>
                <a:close/>
              </a:path>
            </a:pathLst>
          </a:custGeom>
        </p:spPr>
      </p:pic>
      <p:pic>
        <p:nvPicPr>
          <p:cNvPr id="5" name="İçerik Yer Tutucusu 4">
            <a:extLst>
              <a:ext uri="{FF2B5EF4-FFF2-40B4-BE49-F238E27FC236}">
                <a16:creationId xmlns="" xmlns:a16="http://schemas.microsoft.com/office/drawing/2014/main" id="{2F96C556-5869-4706-9F9E-7E02CDFF1631}"/>
              </a:ext>
            </a:extLst>
          </p:cNvPr>
          <p:cNvPicPr>
            <a:picLocks noGrp="1" noChangeAspect="1"/>
          </p:cNvPicPr>
          <p:nvPr>
            <p:ph idx="1"/>
          </p:nvPr>
        </p:nvPicPr>
        <p:blipFill rotWithShape="1">
          <a:blip r:embed="rId4"/>
          <a:srcRect l="5001" r="257" b="-1"/>
          <a:stretch/>
        </p:blipFill>
        <p:spPr>
          <a:xfrm>
            <a:off x="-5597" y="3427414"/>
            <a:ext cx="7558541" cy="3430587"/>
          </a:xfrm>
          <a:custGeom>
            <a:avLst/>
            <a:gdLst/>
            <a:ahLst/>
            <a:cxnLst/>
            <a:rect l="l" t="t" r="r" b="b"/>
            <a:pathLst>
              <a:path w="7558541" h="3430587">
                <a:moveTo>
                  <a:pt x="0" y="0"/>
                </a:moveTo>
                <a:lnTo>
                  <a:pt x="7558541" y="0"/>
                </a:lnTo>
                <a:lnTo>
                  <a:pt x="7558541" y="3430587"/>
                </a:lnTo>
                <a:lnTo>
                  <a:pt x="0" y="3430587"/>
                </a:lnTo>
                <a:close/>
              </a:path>
            </a:pathLst>
          </a:custGeom>
        </p:spPr>
      </p:pic>
      <p:sp>
        <p:nvSpPr>
          <p:cNvPr id="4" name="Metin Yer Tutucusu 3">
            <a:extLst>
              <a:ext uri="{FF2B5EF4-FFF2-40B4-BE49-F238E27FC236}">
                <a16:creationId xmlns="" xmlns:a16="http://schemas.microsoft.com/office/drawing/2014/main" id="{0EFC9F81-A94F-4538-A2A8-B20729A2850F}"/>
              </a:ext>
            </a:extLst>
          </p:cNvPr>
          <p:cNvSpPr>
            <a:spLocks noGrp="1"/>
          </p:cNvSpPr>
          <p:nvPr>
            <p:ph type="body" sz="half" idx="2"/>
          </p:nvPr>
        </p:nvSpPr>
        <p:spPr>
          <a:xfrm>
            <a:off x="8153477" y="1096962"/>
            <a:ext cx="3159047" cy="4635503"/>
          </a:xfrm>
        </p:spPr>
        <p:txBody>
          <a:bodyPr vert="horz" lIns="91440" tIns="45720" rIns="91440" bIns="45720" rtlCol="0">
            <a:normAutofit fontScale="47500" lnSpcReduction="20000"/>
          </a:bodyPr>
          <a:lstStyle/>
          <a:p>
            <a:pPr indent="-228600">
              <a:buFont typeface="Arial" panose="020B0604020202020204" pitchFamily="34" charset="0"/>
              <a:buChar char="•"/>
            </a:pPr>
            <a:r>
              <a:rPr lang="tr-TR" sz="5000" dirty="0">
                <a:latin typeface="Times New Roman" panose="02020603050405020304" pitchFamily="18" charset="0"/>
                <a:cs typeface="Times New Roman" panose="02020603050405020304" pitchFamily="18" charset="0"/>
              </a:rPr>
              <a:t>Proje kapsamında planlanan vantilatör, solidworks platformu üzerinde planlanmış ve çizilmiştir. Bu aşamanın ardından solidworks üzerinde tasarımın tamamlanması için gerekli sonraki aşama ise motor tasarımının gerçek örnekler baz alınarak yapılmasıdır.</a:t>
            </a:r>
          </a:p>
          <a:p>
            <a:pPr indent="-228600">
              <a:buFont typeface="Arial" panose="020B0604020202020204" pitchFamily="34" charset="0"/>
              <a:buChar char="•"/>
            </a:pPr>
            <a:endParaRPr lang="en-US" sz="1800" dirty="0"/>
          </a:p>
        </p:txBody>
      </p:sp>
    </p:spTree>
    <p:extLst>
      <p:ext uri="{BB962C8B-B14F-4D97-AF65-F5344CB8AC3E}">
        <p14:creationId xmlns="" xmlns:p14="http://schemas.microsoft.com/office/powerpoint/2010/main" val="295464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21C59A07-9EBA-4D7B-9FFF-2ECE731AB275}"/>
              </a:ext>
            </a:extLst>
          </p:cNvPr>
          <p:cNvPicPr>
            <a:picLocks noChangeAspect="1"/>
          </p:cNvPicPr>
          <p:nvPr/>
        </p:nvPicPr>
        <p:blipFill rotWithShape="1">
          <a:blip r:embed="rId3"/>
          <a:srcRect l="20446" r="32162"/>
          <a:stretch/>
        </p:blipFill>
        <p:spPr>
          <a:xfrm>
            <a:off x="-750315" y="0"/>
            <a:ext cx="7558541" cy="6857990"/>
          </a:xfrm>
          <a:prstGeom prst="rect">
            <a:avLst/>
          </a:prstGeom>
        </p:spPr>
      </p:pic>
      <p:sp>
        <p:nvSpPr>
          <p:cNvPr id="4" name="Metin Yer Tutucusu 3">
            <a:extLst>
              <a:ext uri="{FF2B5EF4-FFF2-40B4-BE49-F238E27FC236}">
                <a16:creationId xmlns="" xmlns:a16="http://schemas.microsoft.com/office/drawing/2014/main" id="{72C67C31-C5FD-48B7-B1D6-42FFD08E276F}"/>
              </a:ext>
            </a:extLst>
          </p:cNvPr>
          <p:cNvSpPr>
            <a:spLocks noGrp="1"/>
          </p:cNvSpPr>
          <p:nvPr>
            <p:ph type="body" sz="half" idx="2"/>
          </p:nvPr>
        </p:nvSpPr>
        <p:spPr>
          <a:xfrm>
            <a:off x="8056387" y="1128565"/>
            <a:ext cx="3084892" cy="3541714"/>
          </a:xfrm>
        </p:spPr>
        <p:txBody>
          <a:bodyPr vert="horz" lIns="91440" tIns="45720" rIns="91440" bIns="45720" rtlCol="0">
            <a:noAutofit/>
          </a:bodyPr>
          <a:lstStyle/>
          <a:p>
            <a:pPr indent="-228600">
              <a:lnSpc>
                <a:spcPct val="110000"/>
              </a:lnSpc>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Tasarlanan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Vantilatörün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perspektifinden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bakıldığında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görünen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rüzgâr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bıçakları</a:t>
            </a:r>
            <a:r>
              <a:rPr lang="tr-T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91963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3366BCF0-B762-41C3-B983-39FB4B4DBCD5}"/>
              </a:ext>
            </a:extLst>
          </p:cNvPr>
          <p:cNvPicPr>
            <a:picLocks noChangeAspect="1"/>
          </p:cNvPicPr>
          <p:nvPr/>
        </p:nvPicPr>
        <p:blipFill>
          <a:blip r:embed="rId3"/>
          <a:stretch>
            <a:fillRect/>
          </a:stretch>
        </p:blipFill>
        <p:spPr>
          <a:xfrm>
            <a:off x="1118988" y="1363340"/>
            <a:ext cx="6112382" cy="4125859"/>
          </a:xfrm>
          <a:prstGeom prst="rect">
            <a:avLst/>
          </a:prstGeom>
        </p:spPr>
      </p:pic>
      <p:sp>
        <p:nvSpPr>
          <p:cNvPr id="4" name="Metin Yer Tutucusu 3">
            <a:extLst>
              <a:ext uri="{FF2B5EF4-FFF2-40B4-BE49-F238E27FC236}">
                <a16:creationId xmlns="" xmlns:a16="http://schemas.microsoft.com/office/drawing/2014/main" id="{C1389194-81F7-47B6-911C-D54303CDB2BD}"/>
              </a:ext>
            </a:extLst>
          </p:cNvPr>
          <p:cNvSpPr>
            <a:spLocks noGrp="1"/>
          </p:cNvSpPr>
          <p:nvPr>
            <p:ph type="body" sz="half" idx="2"/>
          </p:nvPr>
        </p:nvSpPr>
        <p:spPr>
          <a:xfrm>
            <a:off x="8340296" y="1440970"/>
            <a:ext cx="3281004" cy="3541714"/>
          </a:xfrm>
        </p:spPr>
        <p:txBody>
          <a:bodyPr vert="horz" lIns="91440" tIns="45720" rIns="91440" bIns="45720" rtlCol="0">
            <a:normAutofit/>
          </a:bodyPr>
          <a:lstStyle/>
          <a:p>
            <a:pPr indent="-2286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Rüzgâr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bıçaklarının</a:t>
            </a:r>
            <a:r>
              <a:rPr lang="en-US" sz="2000" dirty="0">
                <a:latin typeface="Times New Roman" panose="02020603050405020304" pitchFamily="18" charset="0"/>
                <a:cs typeface="Times New Roman" panose="02020603050405020304" pitchFamily="18" charset="0"/>
              </a:rPr>
              <a:t> eğimli </a:t>
            </a:r>
            <a:r>
              <a:rPr lang="en-US" sz="2000" dirty="0" err="1">
                <a:latin typeface="Times New Roman" panose="02020603050405020304" pitchFamily="18" charset="0"/>
                <a:cs typeface="Times New Roman" panose="02020603050405020304" pitchFamily="18" charset="0"/>
              </a:rPr>
              <a:t>açılarla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tasarlanması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sayesinde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rüzgâr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akışı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bıçaklara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temas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ederek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yönünde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döndürür</a:t>
            </a:r>
            <a:r>
              <a:rPr lang="en-US" sz="1600" dirty="0">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180683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F19BAF3-7E20-4B9D-B544-BABAEEA1FA7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 xmlns:a16="http://schemas.microsoft.com/office/drawing/2014/main" id="{950648F4-ABCD-4DF0-8641-76CFB235472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 xmlns:a16="http://schemas.microsoft.com/office/drawing/2014/main" id="{989BE678-777B-482A-A616-FEDC47B162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 xmlns:a16="http://schemas.microsoft.com/office/drawing/2014/main" id="{CF1EB4BD-9C7E-4AA3-9681-C7EB0DA6250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 xmlns:a16="http://schemas.microsoft.com/office/drawing/2014/main" id="{94AAE3AA-3759-4D28-B0EF-575F25A5146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 xmlns:a16="http://schemas.microsoft.com/office/drawing/2014/main" id="{D28BE0C3-2102-4820-B88B-A448B1840D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Başlık 1">
            <a:extLst>
              <a:ext uri="{FF2B5EF4-FFF2-40B4-BE49-F238E27FC236}">
                <a16:creationId xmlns="" xmlns:a16="http://schemas.microsoft.com/office/drawing/2014/main" id="{AC086BFA-BB4A-4AAD-84DF-914A83EA44CC}"/>
              </a:ext>
            </a:extLst>
          </p:cNvPr>
          <p:cNvSpPr>
            <a:spLocks noGrp="1"/>
          </p:cNvSpPr>
          <p:nvPr>
            <p:ph type="title"/>
          </p:nvPr>
        </p:nvSpPr>
        <p:spPr>
          <a:xfrm>
            <a:off x="6742108" y="629266"/>
            <a:ext cx="3307744" cy="1641986"/>
          </a:xfrm>
        </p:spPr>
        <p:txBody>
          <a:bodyPr vert="horz" lIns="91440" tIns="45720" rIns="91440" bIns="45720" rtlCol="0" anchor="t">
            <a:normAutofit/>
          </a:bodyPr>
          <a:lstStyle/>
          <a:p>
            <a:r>
              <a:rPr lang="en-US"/>
              <a:t> DC Motor TASARIMI</a:t>
            </a:r>
          </a:p>
        </p:txBody>
      </p:sp>
      <p:pic>
        <p:nvPicPr>
          <p:cNvPr id="6" name="İçerik Yer Tutucusu 5" descr="Dişlilerin yakından görünümü">
            <a:extLst>
              <a:ext uri="{FF2B5EF4-FFF2-40B4-BE49-F238E27FC236}">
                <a16:creationId xmlns="" xmlns:a16="http://schemas.microsoft.com/office/drawing/2014/main" id="{3B7908EE-619E-4A2A-A4CA-6C4BD47F8EC8}"/>
              </a:ext>
            </a:extLst>
          </p:cNvPr>
          <p:cNvPicPr>
            <a:picLocks noGrp="1" noChangeAspect="1"/>
          </p:cNvPicPr>
          <p:nvPr>
            <p:ph sz="half" idx="2"/>
          </p:nvPr>
        </p:nvPicPr>
        <p:blipFill rotWithShape="1">
          <a:blip r:embed="rId7"/>
          <a:srcRect l="11748" r="28933" b="-1"/>
          <a:stretch/>
        </p:blipFill>
        <p:spPr>
          <a:xfrm>
            <a:off x="-2" y="10"/>
            <a:ext cx="6094407" cy="6857990"/>
          </a:xfrm>
          <a:prstGeom prst="rect">
            <a:avLst/>
          </a:prstGeom>
        </p:spPr>
      </p:pic>
      <p:sp>
        <p:nvSpPr>
          <p:cNvPr id="3" name="İçerik Yer Tutucusu 2">
            <a:extLst>
              <a:ext uri="{FF2B5EF4-FFF2-40B4-BE49-F238E27FC236}">
                <a16:creationId xmlns="" xmlns:a16="http://schemas.microsoft.com/office/drawing/2014/main" id="{AE474244-D6EC-45D7-A6F7-1A06306F1D9E}"/>
              </a:ext>
            </a:extLst>
          </p:cNvPr>
          <p:cNvSpPr>
            <a:spLocks noGrp="1"/>
          </p:cNvSpPr>
          <p:nvPr>
            <p:ph sz="half" idx="1"/>
          </p:nvPr>
        </p:nvSpPr>
        <p:spPr>
          <a:xfrm>
            <a:off x="6551619" y="1966452"/>
            <a:ext cx="3307744" cy="3809999"/>
          </a:xfrm>
        </p:spPr>
        <p:txBody>
          <a:bodyPr vert="horz" lIns="91440" tIns="45720" rIns="91440" bIns="45720" rtlCol="0">
            <a:noAutofit/>
          </a:bodyPr>
          <a:lstStyle/>
          <a:p>
            <a:pPr>
              <a:lnSpc>
                <a:spcPct val="90000"/>
              </a:lnSpc>
            </a:pPr>
            <a:r>
              <a:rPr lang="en-US" sz="2000" dirty="0">
                <a:latin typeface="Times New Roman" panose="02020603050405020304" pitchFamily="18" charset="0"/>
                <a:cs typeface="Times New Roman" panose="02020603050405020304" pitchFamily="18" charset="0"/>
              </a:rPr>
              <a:t>DC motor, </a:t>
            </a:r>
            <a:r>
              <a:rPr lang="en-US" sz="2000" dirty="0" err="1">
                <a:latin typeface="Times New Roman" panose="02020603050405020304" pitchFamily="18" charset="0"/>
                <a:cs typeface="Times New Roman" panose="02020603050405020304" pitchFamily="18" charset="0"/>
              </a:rPr>
              <a:t>doğru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akımı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mekanik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işe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çeviren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cihazdır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Manyetik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elektrik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alana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yerleştirilen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taşıyan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iletken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kuvvete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maruz</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kalır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diyen</a:t>
            </a:r>
            <a:r>
              <a:rPr lang="en-US" sz="2000" dirty="0">
                <a:latin typeface="Times New Roman" panose="02020603050405020304" pitchFamily="18" charset="0"/>
                <a:cs typeface="Times New Roman" panose="02020603050405020304" pitchFamily="18" charset="0"/>
              </a:rPr>
              <a:t> Lorentz </a:t>
            </a:r>
            <a:r>
              <a:rPr lang="en-US" sz="2000" dirty="0" err="1">
                <a:latin typeface="Times New Roman" panose="02020603050405020304" pitchFamily="18" charset="0"/>
                <a:cs typeface="Times New Roman" panose="02020603050405020304" pitchFamily="18" charset="0"/>
              </a:rPr>
              <a:t>Yasası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ilkesine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çalışır</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976365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 xmlns:a16="http://schemas.microsoft.com/office/drawing/2014/main" id="{236BC49E-DA5C-4783-842E-75D8B6C78664}"/>
              </a:ext>
            </a:extLst>
          </p:cNvPr>
          <p:cNvSpPr>
            <a:spLocks noGrp="1"/>
          </p:cNvSpPr>
          <p:nvPr>
            <p:ph sz="half" idx="1"/>
          </p:nvPr>
        </p:nvSpPr>
        <p:spPr>
          <a:xfrm>
            <a:off x="6445238" y="1147146"/>
            <a:ext cx="4747087" cy="3541714"/>
          </a:xfrm>
        </p:spPr>
        <p:txBody>
          <a:bodyPr vert="horz" lIns="91440" tIns="45720" rIns="91440" bIns="45720" rtlCol="0">
            <a:normAutofit/>
          </a:bodyPr>
          <a:lstStyle/>
          <a:p>
            <a:pPr>
              <a:lnSpc>
                <a:spcPct val="110000"/>
              </a:lnSpc>
            </a:pPr>
            <a:r>
              <a:rPr lang="en-US" sz="2000" dirty="0">
                <a:latin typeface="Times New Roman" panose="02020603050405020304" pitchFamily="18" charset="0"/>
                <a:cs typeface="Times New Roman" panose="02020603050405020304" pitchFamily="18" charset="0"/>
              </a:rPr>
              <a:t>Basit </a:t>
            </a:r>
            <a:r>
              <a:rPr lang="en-US" sz="2000" dirty="0" err="1">
                <a:latin typeface="Times New Roman" panose="02020603050405020304" pitchFamily="18" charset="0"/>
                <a:cs typeface="Times New Roman" panose="02020603050405020304" pitchFamily="18" charset="0"/>
              </a:rPr>
              <a:t>olması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armatürün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Armatür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bobinine</a:t>
            </a:r>
            <a:r>
              <a:rPr lang="en-US" sz="2000" dirty="0">
                <a:latin typeface="Times New Roman" panose="02020603050405020304" pitchFamily="18" charset="0"/>
                <a:cs typeface="Times New Roman" panose="02020603050405020304" pitchFamily="18" charset="0"/>
              </a:rPr>
              <a:t> DC </a:t>
            </a:r>
            <a:r>
              <a:rPr lang="en-US" sz="2000" dirty="0" err="1">
                <a:latin typeface="Times New Roman" panose="02020603050405020304" pitchFamily="18" charset="0"/>
                <a:cs typeface="Times New Roman" panose="02020603050405020304" pitchFamily="18" charset="0"/>
              </a:rPr>
              <a:t>beslemesi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verildiğinde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üzerinden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akmaya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başlar</a:t>
            </a:r>
            <a:r>
              <a:rPr lang="en-US" sz="2000" dirty="0">
                <a:latin typeface="Times New Roman" panose="02020603050405020304" pitchFamily="18" charset="0"/>
                <a:cs typeface="Times New Roman" panose="02020603050405020304" pitchFamily="18" charset="0"/>
              </a:rPr>
              <a:t>. Bu </a:t>
            </a:r>
            <a:r>
              <a:rPr lang="en-US" sz="2000" dirty="0" err="1">
                <a:latin typeface="Times New Roman" panose="02020603050405020304" pitchFamily="18" charset="0"/>
                <a:cs typeface="Times New Roman" panose="02020603050405020304" pitchFamily="18" charset="0"/>
              </a:rPr>
              <a:t>akım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bobin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etrafında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kendi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alanını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geliştirir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Kuvvet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Manyetik</a:t>
            </a:r>
            <a:r>
              <a:rPr lang="en-US" sz="2000" dirty="0">
                <a:latin typeface="Times New Roman" panose="02020603050405020304" pitchFamily="18" charset="0"/>
                <a:cs typeface="Times New Roman" panose="02020603050405020304" pitchFamily="18" charset="0"/>
              </a:rPr>
              <a:t> Alan, </a:t>
            </a:r>
            <a:r>
              <a:rPr lang="en-US" sz="2000" dirty="0" err="1">
                <a:latin typeface="Times New Roman" panose="02020603050405020304" pitchFamily="18" charset="0"/>
                <a:cs typeface="Times New Roman" panose="02020603050405020304" pitchFamily="18" charset="0"/>
              </a:rPr>
              <a:t>Akım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ilişki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kuralıyla</a:t>
            </a:r>
            <a:r>
              <a:rPr lang="en-US" sz="200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sol tarafta </a:t>
            </a:r>
            <a:r>
              <a:rPr lang="en-US" sz="2000" dirty="0" err="1">
                <a:latin typeface="Times New Roman" panose="02020603050405020304" pitchFamily="18" charset="0"/>
                <a:cs typeface="Times New Roman" panose="02020603050405020304" pitchFamily="18" charset="0"/>
              </a:rPr>
              <a:t>ifade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edilmiştir</a:t>
            </a:r>
            <a:r>
              <a:rPr lang="en-US" sz="2000" dirty="0">
                <a:latin typeface="Times New Roman" panose="02020603050405020304" pitchFamily="18" charset="0"/>
                <a:cs typeface="Times New Roman" panose="02020603050405020304" pitchFamily="18" charset="0"/>
              </a:rPr>
              <a:t>.</a:t>
            </a:r>
          </a:p>
          <a:p>
            <a:pPr>
              <a:lnSpc>
                <a:spcPct val="110000"/>
              </a:lnSpc>
            </a:pPr>
            <a:endParaRPr lang="en-US" sz="1100" dirty="0"/>
          </a:p>
        </p:txBody>
      </p:sp>
      <p:pic>
        <p:nvPicPr>
          <p:cNvPr id="6" name="İçerik Yer Tutucusu 5" descr="metin, iç mekan içeren bir resim&#10;&#10;Açıklama otomatik olarak oluşturuldu">
            <a:extLst>
              <a:ext uri="{FF2B5EF4-FFF2-40B4-BE49-F238E27FC236}">
                <a16:creationId xmlns="" xmlns:a16="http://schemas.microsoft.com/office/drawing/2014/main" id="{B48042F7-C3AD-43BE-93C2-49C494F22B94}"/>
              </a:ext>
            </a:extLst>
          </p:cNvPr>
          <p:cNvPicPr>
            <a:picLocks noGrp="1" noChangeAspect="1"/>
          </p:cNvPicPr>
          <p:nvPr>
            <p:ph sz="half" idx="2"/>
          </p:nvPr>
        </p:nvPicPr>
        <p:blipFill>
          <a:blip r:embed="rId3"/>
          <a:stretch>
            <a:fillRect/>
          </a:stretch>
        </p:blipFill>
        <p:spPr>
          <a:xfrm>
            <a:off x="901007" y="3961884"/>
            <a:ext cx="4635583" cy="2004889"/>
          </a:xfrm>
          <a:prstGeom prst="rect">
            <a:avLst/>
          </a:prstGeom>
        </p:spPr>
      </p:pic>
      <p:pic>
        <p:nvPicPr>
          <p:cNvPr id="7" name="Resim 6">
            <a:extLst>
              <a:ext uri="{FF2B5EF4-FFF2-40B4-BE49-F238E27FC236}">
                <a16:creationId xmlns="" xmlns:a16="http://schemas.microsoft.com/office/drawing/2014/main" id="{CCF7CA0A-B982-4AFD-A251-701DA9F61C20}"/>
              </a:ext>
            </a:extLst>
          </p:cNvPr>
          <p:cNvPicPr>
            <a:picLocks noChangeAspect="1"/>
          </p:cNvPicPr>
          <p:nvPr/>
        </p:nvPicPr>
        <p:blipFill>
          <a:blip r:embed="rId4"/>
          <a:stretch>
            <a:fillRect/>
          </a:stretch>
        </p:blipFill>
        <p:spPr>
          <a:xfrm>
            <a:off x="757281" y="124057"/>
            <a:ext cx="5084505" cy="3535986"/>
          </a:xfrm>
          <a:prstGeom prst="rect">
            <a:avLst/>
          </a:prstGeom>
        </p:spPr>
      </p:pic>
    </p:spTree>
    <p:extLst>
      <p:ext uri="{BB962C8B-B14F-4D97-AF65-F5344CB8AC3E}">
        <p14:creationId xmlns="" xmlns:p14="http://schemas.microsoft.com/office/powerpoint/2010/main" val="323303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9D178432-0D93-4B2F-9624-1E134DA9CE7E}"/>
              </a:ext>
            </a:extLst>
          </p:cNvPr>
          <p:cNvPicPr>
            <a:picLocks noChangeAspect="1"/>
          </p:cNvPicPr>
          <p:nvPr/>
        </p:nvPicPr>
        <p:blipFill>
          <a:blip r:embed="rId3"/>
          <a:stretch>
            <a:fillRect/>
          </a:stretch>
        </p:blipFill>
        <p:spPr>
          <a:xfrm>
            <a:off x="1118988" y="1256374"/>
            <a:ext cx="6112382" cy="4339791"/>
          </a:xfrm>
          <a:prstGeom prst="rect">
            <a:avLst/>
          </a:prstGeom>
        </p:spPr>
      </p:pic>
      <p:sp>
        <p:nvSpPr>
          <p:cNvPr id="4" name="Metin Yer Tutucusu 3">
            <a:extLst>
              <a:ext uri="{FF2B5EF4-FFF2-40B4-BE49-F238E27FC236}">
                <a16:creationId xmlns="" xmlns:a16="http://schemas.microsoft.com/office/drawing/2014/main" id="{404B506F-6003-456A-A1CA-03AFF2FBC3A8}"/>
              </a:ext>
            </a:extLst>
          </p:cNvPr>
          <p:cNvSpPr>
            <a:spLocks noGrp="1"/>
          </p:cNvSpPr>
          <p:nvPr>
            <p:ph type="body" sz="half" idx="2"/>
          </p:nvPr>
        </p:nvSpPr>
        <p:spPr>
          <a:xfrm>
            <a:off x="8079145" y="1500186"/>
            <a:ext cx="3281004" cy="3541714"/>
          </a:xfrm>
        </p:spPr>
        <p:txBody>
          <a:bodyPr vert="horz" lIns="91440" tIns="45720" rIns="91440" bIns="45720" rtlCol="0">
            <a:normAutofit/>
          </a:bodyPr>
          <a:lstStyle/>
          <a:p>
            <a:pPr indent="-228600">
              <a:lnSpc>
                <a:spcPct val="110000"/>
              </a:lnSpc>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İletkenlerin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ucu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kuzey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kutbunun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diğer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ucu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ise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güney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kutbunun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etkisi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altında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tutulur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kuzey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kutbundan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armatür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bobinine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girer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güney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kutbundan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dışarı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doğru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hareket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eder</a:t>
            </a:r>
            <a:r>
              <a:rPr lang="en-US" sz="2000" dirty="0">
                <a:latin typeface="Times New Roman" panose="02020603050405020304" pitchFamily="18" charset="0"/>
                <a:cs typeface="Times New Roman" panose="02020603050405020304" pitchFamily="18" charset="0"/>
              </a:rPr>
              <a:t>.</a:t>
            </a:r>
          </a:p>
          <a:p>
            <a:pPr indent="-228600">
              <a:lnSpc>
                <a:spcPct val="110000"/>
              </a:lnSpc>
              <a:buFont typeface="Arial" panose="020B0604020202020204" pitchFamily="34" charset="0"/>
              <a:buChar char="•"/>
            </a:pPr>
            <a:endParaRPr lang="en-US" sz="1500" dirty="0"/>
          </a:p>
        </p:txBody>
      </p:sp>
    </p:spTree>
    <p:extLst>
      <p:ext uri="{BB962C8B-B14F-4D97-AF65-F5344CB8AC3E}">
        <p14:creationId xmlns="" xmlns:p14="http://schemas.microsoft.com/office/powerpoint/2010/main" val="319651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0E0F0E1C-6649-4595-AE21-FD4EB29735CB}"/>
              </a:ext>
            </a:extLst>
          </p:cNvPr>
          <p:cNvPicPr>
            <a:picLocks noChangeAspect="1"/>
          </p:cNvPicPr>
          <p:nvPr/>
        </p:nvPicPr>
        <p:blipFill rotWithShape="1">
          <a:blip r:embed="rId3"/>
          <a:srcRect t="9421" b="10222"/>
          <a:stretch/>
        </p:blipFill>
        <p:spPr>
          <a:xfrm>
            <a:off x="20" y="10"/>
            <a:ext cx="12191980" cy="6857990"/>
          </a:xfrm>
          <a:prstGeom prst="rect">
            <a:avLst/>
          </a:prstGeom>
        </p:spPr>
      </p:pic>
    </p:spTree>
    <p:extLst>
      <p:ext uri="{BB962C8B-B14F-4D97-AF65-F5344CB8AC3E}">
        <p14:creationId xmlns="" xmlns:p14="http://schemas.microsoft.com/office/powerpoint/2010/main" val="305449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Resim Yer Tutucusu 4">
            <a:extLst>
              <a:ext uri="{FF2B5EF4-FFF2-40B4-BE49-F238E27FC236}">
                <a16:creationId xmlns="" xmlns:a16="http://schemas.microsoft.com/office/drawing/2014/main" id="{13D75637-CB6A-43E1-8EFB-40880D5A1E7B}"/>
              </a:ext>
            </a:extLst>
          </p:cNvPr>
          <p:cNvPicPr>
            <a:picLocks noGrp="1" noChangeAspect="1"/>
          </p:cNvPicPr>
          <p:nvPr>
            <p:ph type="pic" idx="1"/>
          </p:nvPr>
        </p:nvPicPr>
        <p:blipFill rotWithShape="1">
          <a:blip r:embed="rId3"/>
          <a:srcRect r="3" b="5720"/>
          <a:stretch/>
        </p:blipFill>
        <p:spPr>
          <a:xfrm>
            <a:off x="3392753" y="1162159"/>
            <a:ext cx="2327538" cy="3047892"/>
          </a:xfrm>
          <a:custGeom>
            <a:avLst/>
            <a:gdLst/>
            <a:ahLst/>
            <a:cxnLst/>
            <a:rect l="l" t="t" r="r" b="b"/>
            <a:pathLst>
              <a:path w="2327538" h="3047892">
                <a:moveTo>
                  <a:pt x="0" y="0"/>
                </a:moveTo>
                <a:lnTo>
                  <a:pt x="2327538" y="0"/>
                </a:lnTo>
                <a:lnTo>
                  <a:pt x="2327538" y="2899764"/>
                </a:lnTo>
                <a:cubicBezTo>
                  <a:pt x="2327538" y="2981573"/>
                  <a:pt x="2261219" y="3047892"/>
                  <a:pt x="2179410" y="3047892"/>
                </a:cubicBezTo>
                <a:lnTo>
                  <a:pt x="0" y="3047892"/>
                </a:ln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Metin Yer Tutucusu 3">
            <a:extLst>
              <a:ext uri="{FF2B5EF4-FFF2-40B4-BE49-F238E27FC236}">
                <a16:creationId xmlns="" xmlns:a16="http://schemas.microsoft.com/office/drawing/2014/main" id="{FF7E52A1-C373-42E1-8D52-43A2A5D13FE4}"/>
              </a:ext>
            </a:extLst>
          </p:cNvPr>
          <p:cNvSpPr>
            <a:spLocks noGrp="1"/>
          </p:cNvSpPr>
          <p:nvPr>
            <p:ph type="body" sz="half" idx="2"/>
          </p:nvPr>
        </p:nvSpPr>
        <p:spPr>
          <a:xfrm>
            <a:off x="6281317" y="1428489"/>
            <a:ext cx="4844521" cy="3541714"/>
          </a:xfrm>
        </p:spPr>
        <p:txBody>
          <a:bodyPr vert="horz" lIns="91440" tIns="45720" rIns="91440" bIns="45720" rtlCol="0" anchor="ctr">
            <a:normAutofit fontScale="92500" lnSpcReduction="20000"/>
          </a:bodyPr>
          <a:lstStyle/>
          <a:p>
            <a:r>
              <a:rPr lang="en-US" sz="2200" dirty="0">
                <a:latin typeface="Times New Roman" panose="02020603050405020304" pitchFamily="18" charset="0"/>
                <a:cs typeface="Times New Roman" panose="02020603050405020304" pitchFamily="18" charset="0"/>
              </a:rPr>
              <a:t>Bu </a:t>
            </a:r>
            <a:r>
              <a:rPr lang="en-US" sz="2200" dirty="0" err="1">
                <a:latin typeface="Times New Roman" panose="02020603050405020304" pitchFamily="18" charset="0"/>
                <a:cs typeface="Times New Roman" panose="02020603050405020304" pitchFamily="18" charset="0"/>
              </a:rPr>
              <a:t>proje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kapsamında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dizayn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edilmesi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planlanan</a:t>
            </a:r>
            <a:r>
              <a:rPr lang="en-US" sz="2200" dirty="0">
                <a:latin typeface="Times New Roman" panose="02020603050405020304" pitchFamily="18" charset="0"/>
                <a:cs typeface="Times New Roman" panose="02020603050405020304" pitchFamily="18" charset="0"/>
              </a:rPr>
              <a:t> motor </a:t>
            </a:r>
            <a:r>
              <a:rPr lang="en-US" sz="2200" dirty="0" err="1">
                <a:latin typeface="Times New Roman" panose="02020603050405020304" pitchFamily="18" charset="0"/>
                <a:cs typeface="Times New Roman" panose="02020603050405020304" pitchFamily="18" charset="0"/>
              </a:rPr>
              <a:t>çeşidi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uygun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ekonomik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olması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göz</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önünde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bulundurularak</a:t>
            </a:r>
            <a:r>
              <a:rPr lang="en-US" sz="2200" dirty="0">
                <a:latin typeface="Times New Roman" panose="02020603050405020304" pitchFamily="18" charset="0"/>
                <a:cs typeface="Times New Roman" panose="02020603050405020304" pitchFamily="18" charset="0"/>
              </a:rPr>
              <a:t> DC Dinamo Motor </a:t>
            </a:r>
            <a:r>
              <a:rPr lang="en-US" sz="2200" dirty="0" err="1">
                <a:latin typeface="Times New Roman" panose="02020603050405020304" pitchFamily="18" charset="0"/>
                <a:cs typeface="Times New Roman" panose="02020603050405020304" pitchFamily="18" charset="0"/>
              </a:rPr>
              <a:t>olarak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belirlendi</a:t>
            </a:r>
            <a:r>
              <a:rPr lang="tr-TR"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indent="-228600">
              <a:buFont typeface="Arial" panose="020B0604020202020204" pitchFamily="34" charset="0"/>
              <a:buChar char="•"/>
            </a:pPr>
            <a:r>
              <a:rPr lang="en-US" sz="2200" dirty="0" err="1">
                <a:latin typeface="Times New Roman" panose="02020603050405020304" pitchFamily="18" charset="0"/>
                <a:cs typeface="Times New Roman" panose="02020603050405020304" pitchFamily="18" charset="0"/>
              </a:rPr>
              <a:t>Gerçek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örnekleri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baz</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alınarak</a:t>
            </a:r>
            <a:r>
              <a:rPr lang="en-US" sz="2200" dirty="0">
                <a:latin typeface="Times New Roman" panose="02020603050405020304" pitchFamily="18" charset="0"/>
                <a:cs typeface="Times New Roman" panose="02020603050405020304" pitchFamily="18" charset="0"/>
              </a:rPr>
              <a:t> solidworks </a:t>
            </a:r>
            <a:r>
              <a:rPr lang="en-US" sz="2200" dirty="0" err="1">
                <a:latin typeface="Times New Roman" panose="02020603050405020304" pitchFamily="18" charset="0"/>
                <a:cs typeface="Times New Roman" panose="02020603050405020304" pitchFamily="18" charset="0"/>
              </a:rPr>
              <a:t>üzerinde</a:t>
            </a:r>
            <a:r>
              <a:rPr lang="en-US" sz="2200" dirty="0">
                <a:latin typeface="Times New Roman" panose="02020603050405020304" pitchFamily="18" charset="0"/>
                <a:cs typeface="Times New Roman" panose="02020603050405020304" pitchFamily="18" charset="0"/>
              </a:rPr>
              <a:t> </a:t>
            </a:r>
          </a:p>
          <a:p>
            <a:pPr indent="-228600">
              <a:buFont typeface="Arial" panose="020B0604020202020204" pitchFamily="34" charset="0"/>
              <a:buChar char="•"/>
            </a:pPr>
            <a:r>
              <a:rPr lang="en-US" sz="2200" dirty="0" err="1">
                <a:latin typeface="Times New Roman" panose="02020603050405020304" pitchFamily="18" charset="0"/>
                <a:cs typeface="Times New Roman" panose="02020603050405020304" pitchFamily="18" charset="0"/>
              </a:rPr>
              <a:t>Uzunluk</a:t>
            </a:r>
            <a:r>
              <a:rPr lang="en-US" sz="2200" dirty="0">
                <a:latin typeface="Times New Roman" panose="02020603050405020304" pitchFamily="18" charset="0"/>
                <a:cs typeface="Times New Roman" panose="02020603050405020304" pitchFamily="18" charset="0"/>
              </a:rPr>
              <a:t>: 130mm</a:t>
            </a:r>
          </a:p>
          <a:p>
            <a:pPr indent="-2286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Motor </a:t>
            </a:r>
            <a:r>
              <a:rPr lang="en-US" sz="2200" dirty="0" err="1">
                <a:latin typeface="Times New Roman" panose="02020603050405020304" pitchFamily="18" charset="0"/>
                <a:cs typeface="Times New Roman" panose="02020603050405020304" pitchFamily="18" charset="0"/>
              </a:rPr>
              <a:t>çapı</a:t>
            </a:r>
            <a:r>
              <a:rPr lang="en-US" sz="2200" dirty="0">
                <a:latin typeface="Times New Roman" panose="02020603050405020304" pitchFamily="18" charset="0"/>
                <a:cs typeface="Times New Roman" panose="02020603050405020304" pitchFamily="18" charset="0"/>
              </a:rPr>
              <a:t>: 35mm</a:t>
            </a:r>
          </a:p>
          <a:p>
            <a:pPr indent="-228600">
              <a:buFont typeface="Arial" panose="020B0604020202020204" pitchFamily="34" charset="0"/>
              <a:buChar char="•"/>
            </a:pPr>
            <a:r>
              <a:rPr lang="en-US" sz="2200" dirty="0" err="1">
                <a:latin typeface="Times New Roman" panose="02020603050405020304" pitchFamily="18" charset="0"/>
                <a:cs typeface="Times New Roman" panose="02020603050405020304" pitchFamily="18" charset="0"/>
              </a:rPr>
              <a:t>Şaft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uzunluğu</a:t>
            </a:r>
            <a:r>
              <a:rPr lang="en-US" sz="2200" dirty="0">
                <a:latin typeface="Times New Roman" panose="02020603050405020304" pitchFamily="18" charset="0"/>
                <a:cs typeface="Times New Roman" panose="02020603050405020304" pitchFamily="18" charset="0"/>
              </a:rPr>
              <a:t>: 22mm</a:t>
            </a:r>
          </a:p>
          <a:p>
            <a:pPr indent="-228600">
              <a:buFont typeface="Arial" panose="020B0604020202020204" pitchFamily="34" charset="0"/>
              <a:buChar char="•"/>
            </a:pPr>
            <a:r>
              <a:rPr lang="en-US" sz="2200" dirty="0" err="1">
                <a:latin typeface="Times New Roman" panose="02020603050405020304" pitchFamily="18" charset="0"/>
                <a:cs typeface="Times New Roman" panose="02020603050405020304" pitchFamily="18" charset="0"/>
              </a:rPr>
              <a:t>Şaft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çapı</a:t>
            </a:r>
            <a:r>
              <a:rPr lang="en-US" sz="2200" dirty="0">
                <a:latin typeface="Times New Roman" panose="02020603050405020304" pitchFamily="18" charset="0"/>
                <a:cs typeface="Times New Roman" panose="02020603050405020304" pitchFamily="18" charset="0"/>
              </a:rPr>
              <a:t>: 8mm</a:t>
            </a:r>
          </a:p>
          <a:p>
            <a:r>
              <a:rPr lang="en-US" sz="2200" dirty="0" err="1">
                <a:latin typeface="Times New Roman" panose="02020603050405020304" pitchFamily="18" charset="0"/>
                <a:cs typeface="Times New Roman" panose="02020603050405020304" pitchFamily="18" charset="0"/>
              </a:rPr>
              <a:t>ebatlarında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planlanıp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çizilmiştir</a:t>
            </a:r>
            <a:r>
              <a:rPr lang="en-US" sz="2200" dirty="0">
                <a:latin typeface="Times New Roman" panose="02020603050405020304" pitchFamily="18" charset="0"/>
                <a:cs typeface="Times New Roman" panose="02020603050405020304" pitchFamily="18" charset="0"/>
              </a:rPr>
              <a:t>.</a:t>
            </a:r>
          </a:p>
          <a:p>
            <a:pPr indent="-228600">
              <a:buFont typeface="Arial" panose="020B0604020202020204" pitchFamily="34" charset="0"/>
              <a:buChar char="•"/>
            </a:pPr>
            <a:endParaRPr lang="en-US" dirty="0"/>
          </a:p>
        </p:txBody>
      </p:sp>
      <p:pic>
        <p:nvPicPr>
          <p:cNvPr id="6" name="Resim 5">
            <a:extLst>
              <a:ext uri="{FF2B5EF4-FFF2-40B4-BE49-F238E27FC236}">
                <a16:creationId xmlns="" xmlns:a16="http://schemas.microsoft.com/office/drawing/2014/main" id="{80FE8758-C97C-46F1-BFAA-846A4A8D90E1}"/>
              </a:ext>
            </a:extLst>
          </p:cNvPr>
          <p:cNvPicPr>
            <a:picLocks noChangeAspect="1"/>
          </p:cNvPicPr>
          <p:nvPr/>
        </p:nvPicPr>
        <p:blipFill rotWithShape="1">
          <a:blip r:embed="rId4"/>
          <a:srcRect l="2136" r="8289" b="4"/>
          <a:stretch/>
        </p:blipFill>
        <p:spPr>
          <a:xfrm>
            <a:off x="819148" y="1162159"/>
            <a:ext cx="2327537" cy="3047892"/>
          </a:xfrm>
          <a:custGeom>
            <a:avLst/>
            <a:gdLst/>
            <a:ahLst/>
            <a:cxnLst/>
            <a:rect l="l" t="t" r="r" b="b"/>
            <a:pathLst>
              <a:path w="2327537" h="3047892">
                <a:moveTo>
                  <a:pt x="148128" y="0"/>
                </a:moveTo>
                <a:lnTo>
                  <a:pt x="2327537" y="0"/>
                </a:lnTo>
                <a:lnTo>
                  <a:pt x="2327537" y="3047892"/>
                </a:lnTo>
                <a:lnTo>
                  <a:pt x="0" y="3047892"/>
                </a:lnTo>
                <a:lnTo>
                  <a:pt x="0" y="148128"/>
                </a:lnTo>
                <a:cubicBezTo>
                  <a:pt x="0" y="66319"/>
                  <a:pt x="66319" y="0"/>
                  <a:pt x="148128"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 xmlns:p14="http://schemas.microsoft.com/office/powerpoint/2010/main" val="29936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 xmlns:a16="http://schemas.microsoft.com/office/drawing/2014/main" id="{FC992596-5366-454D-A387-D08186AD44EA}"/>
              </a:ext>
            </a:extLst>
          </p:cNvPr>
          <p:cNvPicPr>
            <a:picLocks noChangeAspect="1"/>
          </p:cNvPicPr>
          <p:nvPr/>
        </p:nvPicPr>
        <p:blipFill>
          <a:blip r:embed="rId3"/>
          <a:stretch>
            <a:fillRect/>
          </a:stretch>
        </p:blipFill>
        <p:spPr>
          <a:xfrm>
            <a:off x="1512189" y="965201"/>
            <a:ext cx="9167621"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 xmlns:p14="http://schemas.microsoft.com/office/powerpoint/2010/main" val="2943511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 xmlns:a16="http://schemas.microsoft.com/office/drawing/2014/main" id="{A4322390-8B58-46BE-88EB-D9FD30C087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Ampul">
            <a:extLst>
              <a:ext uri="{FF2B5EF4-FFF2-40B4-BE49-F238E27FC236}">
                <a16:creationId xmlns="" xmlns:a16="http://schemas.microsoft.com/office/drawing/2014/main" id="{AC06F95D-BA5D-4DEE-93EF-3FE3173D13FF}"/>
              </a:ext>
            </a:extLst>
          </p:cNvPr>
          <p:cNvPicPr>
            <a:picLocks noChangeAspect="1"/>
          </p:cNvPicPr>
          <p:nvPr/>
        </p:nvPicPr>
        <p:blipFill rotWithShape="1">
          <a:blip r:embed="rId4" cstate="email">
            <a:alphaModFix amt="40000"/>
            <a:extLst>
              <a:ext uri="{28A0092B-C50C-407E-A947-70E740481C1C}">
                <a14:useLocalDpi xmlns="" xmlns:a14="http://schemas.microsoft.com/office/drawing/2010/main"/>
              </a:ext>
            </a:extLst>
          </a:blip>
          <a:srcRect l="9091" t="9091"/>
          <a:stretch/>
        </p:blipFill>
        <p:spPr>
          <a:xfrm>
            <a:off x="20" y="10"/>
            <a:ext cx="12191980" cy="6857990"/>
          </a:xfrm>
          <a:prstGeom prst="rect">
            <a:avLst/>
          </a:prstGeom>
        </p:spPr>
      </p:pic>
      <p:sp>
        <p:nvSpPr>
          <p:cNvPr id="2" name="Başlık 1">
            <a:extLst>
              <a:ext uri="{FF2B5EF4-FFF2-40B4-BE49-F238E27FC236}">
                <a16:creationId xmlns="" xmlns:a16="http://schemas.microsoft.com/office/drawing/2014/main" id="{4D687081-16D7-4BC5-A7DB-E70117439F85}"/>
              </a:ext>
            </a:extLst>
          </p:cNvPr>
          <p:cNvSpPr>
            <a:spLocks noGrp="1"/>
          </p:cNvSpPr>
          <p:nvPr>
            <p:ph type="ctrTitle"/>
          </p:nvPr>
        </p:nvSpPr>
        <p:spPr>
          <a:xfrm>
            <a:off x="1154955" y="1447800"/>
            <a:ext cx="8825658" cy="3329581"/>
          </a:xfrm>
        </p:spPr>
        <p:txBody>
          <a:bodyPr vert="horz" lIns="91440" tIns="45720" rIns="91440" bIns="45720" rtlCol="0">
            <a:normAutofit/>
          </a:bodyPr>
          <a:lstStyle/>
          <a:p>
            <a:pPr>
              <a:lnSpc>
                <a:spcPct val="90000"/>
              </a:lnSpc>
            </a:pPr>
            <a:r>
              <a:rPr lang="en-US" dirty="0">
                <a:solidFill>
                  <a:schemeClr val="tx1"/>
                </a:solidFill>
              </a:rPr>
              <a:t>ELEKTRİK ÜRETİMİNDE ÇATI ÜSTÜ VANTİLATÖR</a:t>
            </a:r>
          </a:p>
        </p:txBody>
      </p:sp>
      <p:sp>
        <p:nvSpPr>
          <p:cNvPr id="3" name="Alt Başlık 2">
            <a:extLst>
              <a:ext uri="{FF2B5EF4-FFF2-40B4-BE49-F238E27FC236}">
                <a16:creationId xmlns="" xmlns:a16="http://schemas.microsoft.com/office/drawing/2014/main" id="{1841851F-203A-4F8E-AA75-478526ABA894}"/>
              </a:ext>
            </a:extLst>
          </p:cNvPr>
          <p:cNvSpPr>
            <a:spLocks noGrp="1"/>
          </p:cNvSpPr>
          <p:nvPr>
            <p:ph type="subTitle" idx="1"/>
          </p:nvPr>
        </p:nvSpPr>
        <p:spPr>
          <a:xfrm>
            <a:off x="1154955" y="4777380"/>
            <a:ext cx="8825658" cy="861420"/>
          </a:xfrm>
        </p:spPr>
        <p:txBody>
          <a:bodyPr vert="horz" lIns="91440" tIns="45720" rIns="91440" bIns="45720" rtlCol="0">
            <a:normAutofit/>
          </a:bodyPr>
          <a:lstStyle/>
          <a:p>
            <a:pPr>
              <a:buFont typeface="Wingdings 3" charset="2"/>
              <a:buChar char=""/>
            </a:pPr>
            <a:r>
              <a:rPr lang="en-US" dirty="0">
                <a:solidFill>
                  <a:schemeClr val="tx1"/>
                </a:solidFill>
              </a:rPr>
              <a:t>EMRE OKUMUŞ-HÜSEYİN EREN</a:t>
            </a:r>
          </a:p>
          <a:p>
            <a:pPr indent="-228600">
              <a:buFont typeface="Wingdings 3" charset="2"/>
              <a:buChar char=""/>
            </a:pPr>
            <a:r>
              <a:rPr lang="en-US" dirty="0" err="1">
                <a:solidFill>
                  <a:schemeClr val="tx1"/>
                </a:solidFill>
              </a:rPr>
              <a:t>Danışman</a:t>
            </a:r>
            <a:r>
              <a:rPr lang="en-US" dirty="0">
                <a:solidFill>
                  <a:schemeClr val="tx1"/>
                </a:solidFill>
              </a:rPr>
              <a:t>: </a:t>
            </a:r>
            <a:r>
              <a:rPr lang="tr-TR" dirty="0" err="1">
                <a:solidFill>
                  <a:schemeClr val="tx1"/>
                </a:solidFill>
              </a:rPr>
              <a:t>Doç.DR</a:t>
            </a:r>
            <a:r>
              <a:rPr lang="en-US" dirty="0" smtClean="0">
                <a:solidFill>
                  <a:schemeClr val="tx1"/>
                </a:solidFill>
              </a:rPr>
              <a:t>.</a:t>
            </a:r>
            <a:r>
              <a:rPr lang="tr-TR" dirty="0" smtClean="0">
                <a:solidFill>
                  <a:schemeClr val="tx1"/>
                </a:solidFill>
              </a:rPr>
              <a:t> </a:t>
            </a:r>
            <a:r>
              <a:rPr lang="en-US" dirty="0" err="1" smtClean="0">
                <a:solidFill>
                  <a:schemeClr val="tx1"/>
                </a:solidFill>
              </a:rPr>
              <a:t>Turgut</a:t>
            </a:r>
            <a:r>
              <a:rPr lang="en-US" dirty="0" smtClean="0">
                <a:solidFill>
                  <a:schemeClr val="tx1"/>
                </a:solidFill>
              </a:rPr>
              <a:t> </a:t>
            </a:r>
            <a:r>
              <a:rPr lang="en-US" dirty="0" err="1">
                <a:solidFill>
                  <a:schemeClr val="tx1"/>
                </a:solidFill>
              </a:rPr>
              <a:t>öztürk</a:t>
            </a:r>
            <a:endParaRPr lang="en-US" dirty="0">
              <a:solidFill>
                <a:schemeClr val="tx1"/>
              </a:solidFill>
            </a:endParaRPr>
          </a:p>
          <a:p>
            <a:pPr indent="-228600">
              <a:buFont typeface="Wingdings 3" charset="2"/>
              <a:buChar char=""/>
            </a:pPr>
            <a:endParaRPr lang="en-US" dirty="0">
              <a:solidFill>
                <a:schemeClr val="tx1"/>
              </a:solidFill>
            </a:endParaRPr>
          </a:p>
        </p:txBody>
      </p:sp>
      <p:sp>
        <p:nvSpPr>
          <p:cNvPr id="33" name="Rectangle 32">
            <a:extLst>
              <a:ext uri="{FF2B5EF4-FFF2-40B4-BE49-F238E27FC236}">
                <a16:creationId xmlns="" xmlns:a16="http://schemas.microsoft.com/office/drawing/2014/main" id="{C885E190-58DD-42DD-A4A8-401E15C92A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 xmlns:p14="http://schemas.microsoft.com/office/powerpoint/2010/main" val="2185875816"/>
      </p:ext>
    </p:extLst>
  </p:cSld>
  <p:clrMapOvr>
    <a:masterClrMapping/>
  </p:clrMapOvr>
  <mc:AlternateContent xmlns:mc="http://schemas.openxmlformats.org/markup-compatibility/2006">
    <mc:Choice xmlns="" xmlns:p14="http://schemas.microsoft.com/office/powerpoint/2010/main" Requires="p14">
      <p:transition spd="slow" p14:dur="2000" advTm="12320"/>
    </mc:Choice>
    <mc:Fallback>
      <p:transition spd="slow" advTm="1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Resim 4">
            <a:extLst>
              <a:ext uri="{FF2B5EF4-FFF2-40B4-BE49-F238E27FC236}">
                <a16:creationId xmlns="" xmlns:a16="http://schemas.microsoft.com/office/drawing/2014/main" id="{C47AC020-3DE6-4164-A410-7599B1661D00}"/>
              </a:ext>
            </a:extLst>
          </p:cNvPr>
          <p:cNvPicPr>
            <a:picLocks noChangeAspect="1"/>
          </p:cNvPicPr>
          <p:nvPr/>
        </p:nvPicPr>
        <p:blipFill rotWithShape="1">
          <a:blip r:embed="rId3"/>
          <a:srcRect l="4487" r="5761" b="-2"/>
          <a:stretch/>
        </p:blipFill>
        <p:spPr>
          <a:xfrm>
            <a:off x="1141411" y="606426"/>
            <a:ext cx="4874998" cy="3299778"/>
          </a:xfrm>
          <a:custGeom>
            <a:avLst/>
            <a:gdLst/>
            <a:ahLst/>
            <a:cxnLst/>
            <a:rect l="l" t="t" r="r" b="b"/>
            <a:pathLst>
              <a:path w="4874998" h="3299778">
                <a:moveTo>
                  <a:pt x="160369" y="0"/>
                </a:moveTo>
                <a:lnTo>
                  <a:pt x="4874998" y="0"/>
                </a:lnTo>
                <a:lnTo>
                  <a:pt x="4874998" y="3299778"/>
                </a:lnTo>
                <a:lnTo>
                  <a:pt x="0" y="3299778"/>
                </a:lnTo>
                <a:lnTo>
                  <a:pt x="0" y="160369"/>
                </a:lnTo>
                <a:cubicBezTo>
                  <a:pt x="0" y="71800"/>
                  <a:pt x="71800" y="0"/>
                  <a:pt x="160369"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7" name="Resim 6">
            <a:extLst>
              <a:ext uri="{FF2B5EF4-FFF2-40B4-BE49-F238E27FC236}">
                <a16:creationId xmlns="" xmlns:a16="http://schemas.microsoft.com/office/drawing/2014/main" id="{3D64B39B-A12B-4992-A262-E5908CD91CBD}"/>
              </a:ext>
            </a:extLst>
          </p:cNvPr>
          <p:cNvPicPr>
            <a:picLocks noChangeAspect="1"/>
          </p:cNvPicPr>
          <p:nvPr/>
        </p:nvPicPr>
        <p:blipFill rotWithShape="1">
          <a:blip r:embed="rId4"/>
          <a:srcRect l="6213" r="-2" b="-2"/>
          <a:stretch/>
        </p:blipFill>
        <p:spPr>
          <a:xfrm>
            <a:off x="6180137" y="606426"/>
            <a:ext cx="4873629" cy="3299778"/>
          </a:xfrm>
          <a:custGeom>
            <a:avLst/>
            <a:gdLst/>
            <a:ahLst/>
            <a:cxnLst/>
            <a:rect l="l" t="t" r="r" b="b"/>
            <a:pathLst>
              <a:path w="4873629" h="3299778">
                <a:moveTo>
                  <a:pt x="0" y="0"/>
                </a:moveTo>
                <a:lnTo>
                  <a:pt x="4873629" y="0"/>
                </a:lnTo>
                <a:lnTo>
                  <a:pt x="4873629" y="3139409"/>
                </a:lnTo>
                <a:cubicBezTo>
                  <a:pt x="4873629" y="3227978"/>
                  <a:pt x="4801829" y="3299778"/>
                  <a:pt x="4713260" y="3299778"/>
                </a:cubicBezTo>
                <a:lnTo>
                  <a:pt x="0" y="3299778"/>
                </a:ln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9" name="Metin kutusu 8">
            <a:extLst>
              <a:ext uri="{FF2B5EF4-FFF2-40B4-BE49-F238E27FC236}">
                <a16:creationId xmlns="" xmlns:a16="http://schemas.microsoft.com/office/drawing/2014/main" id="{83193E9B-B63A-4BCF-97C1-6B8858001D20}"/>
              </a:ext>
            </a:extLst>
          </p:cNvPr>
          <p:cNvSpPr txBox="1"/>
          <p:nvPr/>
        </p:nvSpPr>
        <p:spPr>
          <a:xfrm>
            <a:off x="1121569" y="4481513"/>
            <a:ext cx="10037662" cy="1015663"/>
          </a:xfrm>
          <a:prstGeom prst="rect">
            <a:avLst/>
          </a:prstGeom>
          <a:noFill/>
        </p:spPr>
        <p:txBody>
          <a:bodyPr wrap="square" rtlCol="0">
            <a:spAutoFit/>
          </a:bodyPr>
          <a:lstStyle/>
          <a:p>
            <a:r>
              <a:rPr lang="tr-TR" sz="2000" dirty="0">
                <a:latin typeface="Times New Roman" panose="02020603050405020304" pitchFamily="18" charset="0"/>
                <a:cs typeface="Times New Roman" panose="02020603050405020304" pitchFamily="18" charset="0"/>
              </a:rPr>
              <a:t>Proje kapsamında örnek alınarak çizilmiş DC Dinamo Motor tasarımı görüldüğü gibidir. Solidworks üzerinde Vantilatör ile Motor arasında uygulanacak birleştirme işlemi için Motor yapısının bu işleme uygun olarak seçilmesi çok önemlidir.</a:t>
            </a:r>
          </a:p>
        </p:txBody>
      </p:sp>
    </p:spTree>
    <p:extLst>
      <p:ext uri="{BB962C8B-B14F-4D97-AF65-F5344CB8AC3E}">
        <p14:creationId xmlns="" xmlns:p14="http://schemas.microsoft.com/office/powerpoint/2010/main" val="475720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 xmlns:a16="http://schemas.microsoft.com/office/drawing/2014/main" id="{D85D5AA8-773B-469A-8802-9645A4DC9B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8">
            <a:extLst>
              <a:ext uri="{FF2B5EF4-FFF2-40B4-BE49-F238E27FC236}">
                <a16:creationId xmlns="" xmlns:a16="http://schemas.microsoft.com/office/drawing/2014/main" id="{E89ED5F7-8269-4F20-B77F-70D4AA7A97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801794"/>
            <a:ext cx="873202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75AF42C-C556-454E-B2D3-2C917CB812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Resim 1">
            <a:extLst>
              <a:ext uri="{FF2B5EF4-FFF2-40B4-BE49-F238E27FC236}">
                <a16:creationId xmlns="" xmlns:a16="http://schemas.microsoft.com/office/drawing/2014/main" id="{C66BFDF7-1348-453B-B40B-7AC0EC39D8B7}"/>
              </a:ext>
            </a:extLst>
          </p:cNvPr>
          <p:cNvPicPr>
            <a:picLocks noChangeAspect="1"/>
          </p:cNvPicPr>
          <p:nvPr/>
        </p:nvPicPr>
        <p:blipFill>
          <a:blip r:embed="rId3"/>
          <a:stretch>
            <a:fillRect/>
          </a:stretch>
        </p:blipFill>
        <p:spPr>
          <a:xfrm>
            <a:off x="2418252" y="1123527"/>
            <a:ext cx="5159438" cy="4604800"/>
          </a:xfrm>
          <a:prstGeom prst="rect">
            <a:avLst/>
          </a:prstGeom>
        </p:spPr>
      </p:pic>
    </p:spTree>
    <p:extLst>
      <p:ext uri="{BB962C8B-B14F-4D97-AF65-F5344CB8AC3E}">
        <p14:creationId xmlns="" xmlns:p14="http://schemas.microsoft.com/office/powerpoint/2010/main" val="1903015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9" name="Picture 10">
            <a:extLst>
              <a:ext uri="{FF2B5EF4-FFF2-40B4-BE49-F238E27FC236}">
                <a16:creationId xmlns="" xmlns:a16="http://schemas.microsoft.com/office/drawing/2014/main" id="{94DDC893-E5EF-4CDE-B040-BA5B53AADD7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30" name="Picture 12">
            <a:extLst>
              <a:ext uri="{FF2B5EF4-FFF2-40B4-BE49-F238E27FC236}">
                <a16:creationId xmlns="" xmlns:a16="http://schemas.microsoft.com/office/drawing/2014/main" id="{85F1A06D-D369-4974-8208-56120C5E7A9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31" name="Oval 14">
            <a:extLst>
              <a:ext uri="{FF2B5EF4-FFF2-40B4-BE49-F238E27FC236}">
                <a16:creationId xmlns="" xmlns:a16="http://schemas.microsoft.com/office/drawing/2014/main" id="{DAD27A50-88D7-4E2A-8488-F2879768A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2" name="Picture 16">
            <a:extLst>
              <a:ext uri="{FF2B5EF4-FFF2-40B4-BE49-F238E27FC236}">
                <a16:creationId xmlns="" xmlns:a16="http://schemas.microsoft.com/office/drawing/2014/main" id="{A47C6ACD-2325-48C6-B9F3-C21563A05EA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33" name="Picture 18">
            <a:extLst>
              <a:ext uri="{FF2B5EF4-FFF2-40B4-BE49-F238E27FC236}">
                <a16:creationId xmlns="" xmlns:a16="http://schemas.microsoft.com/office/drawing/2014/main" id="{1081DF83-4F35-4560-87E6-0DE8AAAC33D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34" name="Rectangle 20">
            <a:extLst>
              <a:ext uri="{FF2B5EF4-FFF2-40B4-BE49-F238E27FC236}">
                <a16:creationId xmlns="" xmlns:a16="http://schemas.microsoft.com/office/drawing/2014/main" id="{7C704F0F-1CD8-4DC1-AEE9-2259582324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Resim 5">
            <a:extLst>
              <a:ext uri="{FF2B5EF4-FFF2-40B4-BE49-F238E27FC236}">
                <a16:creationId xmlns="" xmlns:a16="http://schemas.microsoft.com/office/drawing/2014/main" id="{5D98907D-E8E7-4D76-A687-8864FCA2704B}"/>
              </a:ext>
            </a:extLst>
          </p:cNvPr>
          <p:cNvPicPr>
            <a:picLocks noChangeAspect="1"/>
          </p:cNvPicPr>
          <p:nvPr/>
        </p:nvPicPr>
        <p:blipFill rotWithShape="1">
          <a:blip r:embed="rId7"/>
          <a:srcRect r="-4" b="956"/>
          <a:stretch/>
        </p:blipFill>
        <p:spPr>
          <a:xfrm>
            <a:off x="7554138" y="609137"/>
            <a:ext cx="3990161" cy="2766290"/>
          </a:xfrm>
          <a:prstGeom prst="rect">
            <a:avLst/>
          </a:prstGeom>
          <a:effectLst>
            <a:outerShdw blurRad="50800" dist="38100" dir="5400000" algn="t" rotWithShape="0">
              <a:prstClr val="black">
                <a:alpha val="43000"/>
              </a:prstClr>
            </a:outerShdw>
          </a:effectLst>
        </p:spPr>
      </p:pic>
      <p:sp>
        <p:nvSpPr>
          <p:cNvPr id="35" name="Rectangle 22">
            <a:extLst>
              <a:ext uri="{FF2B5EF4-FFF2-40B4-BE49-F238E27FC236}">
                <a16:creationId xmlns="" xmlns:a16="http://schemas.microsoft.com/office/drawing/2014/main" id="{78D66203-18BB-40A2-B632-9356FE169D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Metin Yer Tutucusu 3">
            <a:extLst>
              <a:ext uri="{FF2B5EF4-FFF2-40B4-BE49-F238E27FC236}">
                <a16:creationId xmlns="" xmlns:a16="http://schemas.microsoft.com/office/drawing/2014/main" id="{B8F3E5AB-A93B-4248-8929-8B7596009B53}"/>
              </a:ext>
            </a:extLst>
          </p:cNvPr>
          <p:cNvSpPr>
            <a:spLocks noGrp="1"/>
          </p:cNvSpPr>
          <p:nvPr>
            <p:ph type="body" sz="half" idx="2"/>
          </p:nvPr>
        </p:nvSpPr>
        <p:spPr>
          <a:xfrm>
            <a:off x="647701" y="1357079"/>
            <a:ext cx="6253484" cy="3763855"/>
          </a:xfrm>
        </p:spPr>
        <p:txBody>
          <a:bodyPr vert="horz" lIns="91440" tIns="45720" rIns="91440" bIns="45720" rtlCol="0">
            <a:normAutofit/>
          </a:bodyPr>
          <a:lstStyle/>
          <a:p>
            <a:pPr>
              <a:buFont typeface="Wingdings 3" charset="2"/>
              <a:buChar char=""/>
            </a:pPr>
            <a:r>
              <a:rPr lang="en-US" sz="2000" dirty="0">
                <a:latin typeface="Times New Roman" panose="02020603050405020304" pitchFamily="18" charset="0"/>
                <a:cs typeface="Times New Roman" panose="02020603050405020304" pitchFamily="18" charset="0"/>
              </a:rPr>
              <a:t>Dizayn </a:t>
            </a:r>
            <a:r>
              <a:rPr lang="en-US" sz="2000" dirty="0" err="1">
                <a:latin typeface="Times New Roman" panose="02020603050405020304" pitchFamily="18" charset="0"/>
                <a:cs typeface="Times New Roman" panose="02020603050405020304" pitchFamily="18" charset="0"/>
              </a:rPr>
              <a:t>işlemleri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bitirilen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DC Dinamo Motor </a:t>
            </a:r>
            <a:r>
              <a:rPr lang="en-US" sz="2000" dirty="0" err="1">
                <a:latin typeface="Times New Roman" panose="02020603050405020304" pitchFamily="18" charset="0"/>
                <a:cs typeface="Times New Roman" panose="02020603050405020304" pitchFamily="18" charset="0"/>
              </a:rPr>
              <a:t>bileşenleri</a:t>
            </a:r>
            <a:r>
              <a:rPr lang="en-US" sz="2000" dirty="0">
                <a:latin typeface="Times New Roman" panose="02020603050405020304" pitchFamily="18" charset="0"/>
                <a:cs typeface="Times New Roman" panose="02020603050405020304" pitchFamily="18" charset="0"/>
              </a:rPr>
              <a:t> solidworks </a:t>
            </a:r>
            <a:r>
              <a:rPr lang="en-US" sz="2000" dirty="0" err="1">
                <a:latin typeface="Times New Roman" panose="02020603050405020304" pitchFamily="18" charset="0"/>
                <a:cs typeface="Times New Roman" panose="02020603050405020304" pitchFamily="18" charset="0"/>
              </a:rPr>
              <a:t>üzerinde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kullanıcıya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sunulan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çeşitli</a:t>
            </a:r>
            <a:r>
              <a:rPr lang="tr-TR" sz="2000" dirty="0">
                <a:latin typeface="Times New Roman" panose="02020603050405020304" pitchFamily="18" charset="0"/>
                <a:cs typeface="Times New Roman" panose="02020603050405020304" pitchFamily="18" charset="0"/>
              </a:rPr>
              <a:t> uygulamalar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kullanılarak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birleştirilmiştir</a:t>
            </a:r>
            <a:r>
              <a:rPr lang="en-US" sz="2000" dirty="0">
                <a:latin typeface="Times New Roman" panose="02020603050405020304" pitchFamily="18" charset="0"/>
                <a:cs typeface="Times New Roman" panose="02020603050405020304" pitchFamily="18" charset="0"/>
              </a:rPr>
              <a:t>. Bu </a:t>
            </a:r>
            <a:r>
              <a:rPr lang="en-US" sz="2000" dirty="0" err="1">
                <a:latin typeface="Times New Roman" panose="02020603050405020304" pitchFamily="18" charset="0"/>
                <a:cs typeface="Times New Roman" panose="02020603050405020304" pitchFamily="18" charset="0"/>
              </a:rPr>
              <a:t>aşama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projenin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ilerleyen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aşamalarda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planlaması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adına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önemlidir</a:t>
            </a:r>
            <a:r>
              <a:rPr lang="en-US" sz="2000" dirty="0">
                <a:latin typeface="Times New Roman" panose="02020603050405020304" pitchFamily="18" charset="0"/>
                <a:cs typeface="Times New Roman" panose="02020603050405020304" pitchFamily="18" charset="0"/>
              </a:rPr>
              <a:t>.</a:t>
            </a:r>
            <a:endParaRPr lang="tr-TR" sz="2000" dirty="0">
              <a:latin typeface="Times New Roman" panose="02020603050405020304" pitchFamily="18" charset="0"/>
              <a:cs typeface="Times New Roman" panose="02020603050405020304" pitchFamily="18" charset="0"/>
            </a:endParaRPr>
          </a:p>
          <a:p>
            <a:pPr>
              <a:buFont typeface="Wingdings 3" charset="2"/>
              <a:buChar char=""/>
            </a:pPr>
            <a:endParaRPr lang="en-US" dirty="0"/>
          </a:p>
        </p:txBody>
      </p:sp>
      <p:pic>
        <p:nvPicPr>
          <p:cNvPr id="5" name="Resim Yer Tutucusu 4">
            <a:extLst>
              <a:ext uri="{FF2B5EF4-FFF2-40B4-BE49-F238E27FC236}">
                <a16:creationId xmlns="" xmlns:a16="http://schemas.microsoft.com/office/drawing/2014/main" id="{CB21750D-7EF4-4EC3-8A9C-3E6F44883A92}"/>
              </a:ext>
            </a:extLst>
          </p:cNvPr>
          <p:cNvPicPr>
            <a:picLocks noGrp="1" noChangeAspect="1"/>
          </p:cNvPicPr>
          <p:nvPr>
            <p:ph type="pic" idx="1"/>
          </p:nvPr>
        </p:nvPicPr>
        <p:blipFill rotWithShape="1">
          <a:blip r:embed="rId8"/>
          <a:srcRect r="-4" b="1309"/>
          <a:stretch/>
        </p:blipFill>
        <p:spPr>
          <a:xfrm>
            <a:off x="7554138" y="3482108"/>
            <a:ext cx="3990161" cy="2766290"/>
          </a:xfrm>
          <a:prstGeom prst="rect">
            <a:avLst/>
          </a:prstGeom>
          <a:effectLst>
            <a:outerShdw blurRad="50800" dist="38100" dir="5400000" algn="t" rotWithShape="0">
              <a:prstClr val="black">
                <a:alpha val="43000"/>
              </a:prstClr>
            </a:outerShdw>
          </a:effectLst>
        </p:spPr>
      </p:pic>
    </p:spTree>
    <p:extLst>
      <p:ext uri="{BB962C8B-B14F-4D97-AF65-F5344CB8AC3E}">
        <p14:creationId xmlns="" xmlns:p14="http://schemas.microsoft.com/office/powerpoint/2010/main" val="2077311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64E0B1AA-6D4D-48A5-B582-8BECA7E2430C}"/>
              </a:ext>
            </a:extLst>
          </p:cNvPr>
          <p:cNvSpPr>
            <a:spLocks noGrp="1"/>
          </p:cNvSpPr>
          <p:nvPr>
            <p:ph type="title"/>
          </p:nvPr>
        </p:nvSpPr>
        <p:spPr>
          <a:xfrm>
            <a:off x="1141413" y="1082673"/>
            <a:ext cx="2869416" cy="4708528"/>
          </a:xfrm>
        </p:spPr>
        <p:txBody>
          <a:bodyPr>
            <a:normAutofit/>
          </a:bodyPr>
          <a:lstStyle/>
          <a:p>
            <a:pPr algn="r"/>
            <a:r>
              <a:rPr lang="tr-TR" sz="3400" dirty="0"/>
              <a:t> Solidworks Akış Analizi </a:t>
            </a:r>
          </a:p>
        </p:txBody>
      </p:sp>
      <p:sp>
        <p:nvSpPr>
          <p:cNvPr id="3" name="İçerik Yer Tutucusu 2">
            <a:extLst>
              <a:ext uri="{FF2B5EF4-FFF2-40B4-BE49-F238E27FC236}">
                <a16:creationId xmlns="" xmlns:a16="http://schemas.microsoft.com/office/drawing/2014/main" id="{5CDB115A-C49C-412E-A9DD-41A49C6C2C19}"/>
              </a:ext>
            </a:extLst>
          </p:cNvPr>
          <p:cNvSpPr>
            <a:spLocks noGrp="1"/>
          </p:cNvSpPr>
          <p:nvPr>
            <p:ph idx="1"/>
          </p:nvPr>
        </p:nvSpPr>
        <p:spPr>
          <a:xfrm>
            <a:off x="5297763" y="1082673"/>
            <a:ext cx="5751237" cy="4708528"/>
          </a:xfrm>
        </p:spPr>
        <p:txBody>
          <a:bodyPr anchor="ctr">
            <a:normAutofit/>
          </a:bodyPr>
          <a:lstStyle/>
          <a:p>
            <a:r>
              <a:rPr lang="tr-TR" dirty="0">
                <a:latin typeface="Times New Roman" panose="02020603050405020304" pitchFamily="18" charset="0"/>
                <a:cs typeface="Times New Roman" panose="02020603050405020304" pitchFamily="18" charset="0"/>
              </a:rPr>
              <a:t>SOLIDWORKS </a:t>
            </a:r>
            <a:r>
              <a:rPr lang="tr-TR" dirty="0" err="1">
                <a:latin typeface="Times New Roman" panose="02020603050405020304" pitchFamily="18" charset="0"/>
                <a:cs typeface="Times New Roman" panose="02020603050405020304" pitchFamily="18" charset="0"/>
              </a:rPr>
              <a:t>Flow</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Simulation</a:t>
            </a:r>
            <a:r>
              <a:rPr lang="tr-TR" dirty="0">
                <a:latin typeface="Times New Roman" panose="02020603050405020304" pitchFamily="18" charset="0"/>
                <a:cs typeface="Times New Roman" panose="02020603050405020304" pitchFamily="18" charset="0"/>
              </a:rPr>
              <a:t>, SOLIDWORKS 3D CAD içine yerleştirilmiş, ürün performansını ve yeteneklerini hesaplamak için tasarımlarda ve çevresinde sıvı ve gaz akışını hızlı ve kolay bir şekilde analiz edilmesini sağlayan sezgisel bir Hesaplamalı Akışkanlar Dinamiği (CFD) çözümüdür.</a:t>
            </a:r>
          </a:p>
        </p:txBody>
      </p:sp>
    </p:spTree>
    <p:extLst>
      <p:ext uri="{BB962C8B-B14F-4D97-AF65-F5344CB8AC3E}">
        <p14:creationId xmlns="" xmlns:p14="http://schemas.microsoft.com/office/powerpoint/2010/main" val="810406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 xmlns:a16="http://schemas.microsoft.com/office/drawing/2014/main" id="{844EE02A-F0F8-4A23-B21D-CF2066B65D3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34" name="Picture 33">
            <a:extLst>
              <a:ext uri="{FF2B5EF4-FFF2-40B4-BE49-F238E27FC236}">
                <a16:creationId xmlns="" xmlns:a16="http://schemas.microsoft.com/office/drawing/2014/main" id="{99F13062-7BB6-4A97-B661-CDE2EDEAE70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36" name="Oval 35">
            <a:extLst>
              <a:ext uri="{FF2B5EF4-FFF2-40B4-BE49-F238E27FC236}">
                <a16:creationId xmlns="" xmlns:a16="http://schemas.microsoft.com/office/drawing/2014/main" id="{44F3197D-248B-46C5-B6EE-003F4E0C6C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 xmlns:a16="http://schemas.microsoft.com/office/drawing/2014/main" id="{FFC3E649-106F-4B41-9FF5-327536E4CFB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40" name="Picture 39">
            <a:extLst>
              <a:ext uri="{FF2B5EF4-FFF2-40B4-BE49-F238E27FC236}">
                <a16:creationId xmlns="" xmlns:a16="http://schemas.microsoft.com/office/drawing/2014/main" id="{79F6731C-42C0-45DB-9F9A-B831CBEC518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42" name="Rectangle 41">
            <a:extLst>
              <a:ext uri="{FF2B5EF4-FFF2-40B4-BE49-F238E27FC236}">
                <a16:creationId xmlns="" xmlns:a16="http://schemas.microsoft.com/office/drawing/2014/main" id="{040549E2-C5A5-4ED5-80AB-070FEBDF53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3" name="Rectangle 43">
            <a:extLst>
              <a:ext uri="{FF2B5EF4-FFF2-40B4-BE49-F238E27FC236}">
                <a16:creationId xmlns=""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4" name="Freeform 31">
            <a:extLst>
              <a:ext uri="{FF2B5EF4-FFF2-40B4-BE49-F238E27FC236}">
                <a16:creationId xmlns=""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Resim 4">
            <a:extLst>
              <a:ext uri="{FF2B5EF4-FFF2-40B4-BE49-F238E27FC236}">
                <a16:creationId xmlns="" xmlns:a16="http://schemas.microsoft.com/office/drawing/2014/main" id="{426FB89B-39EA-4BFB-8BFA-3B20C481D7A7}"/>
              </a:ext>
            </a:extLst>
          </p:cNvPr>
          <p:cNvPicPr>
            <a:picLocks noChangeAspect="1"/>
          </p:cNvPicPr>
          <p:nvPr/>
        </p:nvPicPr>
        <p:blipFill rotWithShape="1">
          <a:blip r:embed="rId7"/>
          <a:srcRect t="588" r="2" b="2"/>
          <a:stretch/>
        </p:blipFill>
        <p:spPr>
          <a:xfrm>
            <a:off x="20" y="10"/>
            <a:ext cx="4971902" cy="2285990"/>
          </a:xfrm>
          <a:custGeom>
            <a:avLst/>
            <a:gdLst/>
            <a:ahLst/>
            <a:cxnLst/>
            <a:rect l="l" t="t" r="r" b="b"/>
            <a:pathLst>
              <a:path w="4971922" h="2286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9404" y="2286000"/>
                </a:lnTo>
                <a:lnTo>
                  <a:pt x="0" y="2286000"/>
                </a:lnTo>
                <a:lnTo>
                  <a:pt x="0" y="1"/>
                </a:lnTo>
                <a:lnTo>
                  <a:pt x="3628384" y="1"/>
                </a:lnTo>
                <a:close/>
              </a:path>
            </a:pathLst>
          </a:custGeom>
        </p:spPr>
      </p:pic>
      <p:sp>
        <p:nvSpPr>
          <p:cNvPr id="55" name="Rectangle 47">
            <a:extLst>
              <a:ext uri="{FF2B5EF4-FFF2-40B4-BE49-F238E27FC236}">
                <a16:creationId xmlns="" xmlns:a16="http://schemas.microsoft.com/office/drawing/2014/main" id="{D6F18ACE-6E82-4ADC-8A2F-A1771B309B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Resim 3">
            <a:extLst>
              <a:ext uri="{FF2B5EF4-FFF2-40B4-BE49-F238E27FC236}">
                <a16:creationId xmlns="" xmlns:a16="http://schemas.microsoft.com/office/drawing/2014/main" id="{8E7606A0-FA7C-480C-90DA-104BDDF4533E}"/>
              </a:ext>
            </a:extLst>
          </p:cNvPr>
          <p:cNvPicPr>
            <a:picLocks noChangeAspect="1"/>
          </p:cNvPicPr>
          <p:nvPr/>
        </p:nvPicPr>
        <p:blipFill rotWithShape="1">
          <a:blip r:embed="rId8"/>
          <a:srcRect t="2797" r="-1" b="1048"/>
          <a:stretch/>
        </p:blipFill>
        <p:spPr>
          <a:xfrm>
            <a:off x="20" y="2286000"/>
            <a:ext cx="4754866" cy="2286000"/>
          </a:xfrm>
          <a:custGeom>
            <a:avLst/>
            <a:gdLst/>
            <a:ahLst/>
            <a:cxnLst/>
            <a:rect l="l" t="t" r="r" b="b"/>
            <a:pathLst>
              <a:path w="4754886" h="2286000">
                <a:moveTo>
                  <a:pt x="0" y="0"/>
                </a:moveTo>
                <a:lnTo>
                  <a:pt x="4739404" y="0"/>
                </a:lnTo>
                <a:lnTo>
                  <a:pt x="4737942" y="32004"/>
                </a:lnTo>
                <a:lnTo>
                  <a:pt x="4733067" y="181509"/>
                </a:lnTo>
                <a:lnTo>
                  <a:pt x="4728865" y="331013"/>
                </a:lnTo>
                <a:lnTo>
                  <a:pt x="4724831" y="479146"/>
                </a:lnTo>
                <a:lnTo>
                  <a:pt x="4722982" y="625221"/>
                </a:lnTo>
                <a:lnTo>
                  <a:pt x="4720965" y="771297"/>
                </a:lnTo>
                <a:lnTo>
                  <a:pt x="4719956" y="915315"/>
                </a:lnTo>
                <a:lnTo>
                  <a:pt x="4720965" y="1057961"/>
                </a:lnTo>
                <a:lnTo>
                  <a:pt x="4720965" y="1199236"/>
                </a:lnTo>
                <a:lnTo>
                  <a:pt x="4722982" y="1339139"/>
                </a:lnTo>
                <a:lnTo>
                  <a:pt x="4726007" y="1476299"/>
                </a:lnTo>
                <a:lnTo>
                  <a:pt x="4728865" y="1612087"/>
                </a:lnTo>
                <a:lnTo>
                  <a:pt x="4732059" y="1745133"/>
                </a:lnTo>
                <a:lnTo>
                  <a:pt x="4736933" y="1877492"/>
                </a:lnTo>
                <a:lnTo>
                  <a:pt x="4742144" y="2007793"/>
                </a:lnTo>
                <a:lnTo>
                  <a:pt x="4746850" y="2135352"/>
                </a:lnTo>
                <a:lnTo>
                  <a:pt x="4754886" y="2286000"/>
                </a:lnTo>
                <a:lnTo>
                  <a:pt x="0" y="2286000"/>
                </a:lnTo>
                <a:close/>
              </a:path>
            </a:pathLst>
          </a:custGeom>
        </p:spPr>
      </p:pic>
      <p:sp>
        <p:nvSpPr>
          <p:cNvPr id="3" name="Metin kutusu 2">
            <a:extLst>
              <a:ext uri="{FF2B5EF4-FFF2-40B4-BE49-F238E27FC236}">
                <a16:creationId xmlns="" xmlns:a16="http://schemas.microsoft.com/office/drawing/2014/main" id="{F866713C-BF0A-44B3-9B01-528208BC2FD1}"/>
              </a:ext>
            </a:extLst>
          </p:cNvPr>
          <p:cNvSpPr txBox="1"/>
          <p:nvPr/>
        </p:nvSpPr>
        <p:spPr>
          <a:xfrm>
            <a:off x="5410950" y="2052918"/>
            <a:ext cx="4638903" cy="419548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endParaRPr lang="en-US">
              <a:latin typeface="+mj-lt"/>
              <a:ea typeface="+mj-ea"/>
              <a:cs typeface="+mj-cs"/>
            </a:endParaRPr>
          </a:p>
          <a:p>
            <a:pPr indent="-228600">
              <a:spcBef>
                <a:spcPts val="1000"/>
              </a:spcBef>
              <a:buClr>
                <a:schemeClr val="bg2">
                  <a:lumMod val="40000"/>
                  <a:lumOff val="60000"/>
                </a:schemeClr>
              </a:buClr>
              <a:buSzPct val="80000"/>
              <a:buFont typeface="Wingdings 3" charset="2"/>
              <a:buChar char=""/>
            </a:pPr>
            <a:r>
              <a:rPr lang="en-US">
                <a:latin typeface="+mj-lt"/>
                <a:ea typeface="+mj-ea"/>
                <a:cs typeface="+mj-cs"/>
              </a:rPr>
              <a:t> Bu proje kapsamında hava akımlarının gerçek fiziksel dünya şartları göz önünde bulundurularak etkisi gözlenmek istenmektedir. Bu sebepten dolayı proje çatısı altında en uygun seçenek olarak hava (gaz) seçilmiştir. </a:t>
            </a:r>
          </a:p>
        </p:txBody>
      </p:sp>
      <p:pic>
        <p:nvPicPr>
          <p:cNvPr id="6" name="Resim 5">
            <a:extLst>
              <a:ext uri="{FF2B5EF4-FFF2-40B4-BE49-F238E27FC236}">
                <a16:creationId xmlns="" xmlns:a16="http://schemas.microsoft.com/office/drawing/2014/main" id="{DBC09410-47D1-42DC-8C23-1A4ADE6D49D3}"/>
              </a:ext>
            </a:extLst>
          </p:cNvPr>
          <p:cNvPicPr>
            <a:picLocks noChangeAspect="1"/>
          </p:cNvPicPr>
          <p:nvPr/>
        </p:nvPicPr>
        <p:blipFill rotWithShape="1">
          <a:blip r:embed="rId9"/>
          <a:srcRect t="3226" r="2" b="2"/>
          <a:stretch/>
        </p:blipFill>
        <p:spPr>
          <a:xfrm>
            <a:off x="20" y="4572000"/>
            <a:ext cx="4973079" cy="2286000"/>
          </a:xfrm>
          <a:custGeom>
            <a:avLst/>
            <a:gdLst/>
            <a:ahLst/>
            <a:cxnLst/>
            <a:rect l="l" t="t" r="r" b="b"/>
            <a:pathLst>
              <a:path w="4973099" h="2286000">
                <a:moveTo>
                  <a:pt x="0" y="0"/>
                </a:moveTo>
                <a:lnTo>
                  <a:pt x="4754887" y="0"/>
                </a:lnTo>
                <a:lnTo>
                  <a:pt x="4760130" y="98298"/>
                </a:lnTo>
                <a:lnTo>
                  <a:pt x="4774249" y="336956"/>
                </a:lnTo>
                <a:lnTo>
                  <a:pt x="4789041" y="566013"/>
                </a:lnTo>
                <a:lnTo>
                  <a:pt x="4805346" y="782726"/>
                </a:lnTo>
                <a:lnTo>
                  <a:pt x="4822323" y="989838"/>
                </a:lnTo>
                <a:lnTo>
                  <a:pt x="4840644" y="1181862"/>
                </a:lnTo>
                <a:lnTo>
                  <a:pt x="4858630" y="1362227"/>
                </a:lnTo>
                <a:lnTo>
                  <a:pt x="4876615" y="1528191"/>
                </a:lnTo>
                <a:lnTo>
                  <a:pt x="4893592" y="1680438"/>
                </a:lnTo>
                <a:lnTo>
                  <a:pt x="4909729" y="1815541"/>
                </a:lnTo>
                <a:lnTo>
                  <a:pt x="4925025" y="1937613"/>
                </a:lnTo>
                <a:lnTo>
                  <a:pt x="4937800" y="2040483"/>
                </a:lnTo>
                <a:lnTo>
                  <a:pt x="4949902" y="2126894"/>
                </a:lnTo>
                <a:lnTo>
                  <a:pt x="4967216" y="2245538"/>
                </a:lnTo>
                <a:lnTo>
                  <a:pt x="4973099" y="2286000"/>
                </a:lnTo>
                <a:lnTo>
                  <a:pt x="4075210" y="2286000"/>
                </a:lnTo>
                <a:lnTo>
                  <a:pt x="0" y="2286000"/>
                </a:lnTo>
                <a:close/>
              </a:path>
            </a:pathLst>
          </a:custGeom>
        </p:spPr>
      </p:pic>
    </p:spTree>
    <p:extLst>
      <p:ext uri="{BB962C8B-B14F-4D97-AF65-F5344CB8AC3E}">
        <p14:creationId xmlns="" xmlns:p14="http://schemas.microsoft.com/office/powerpoint/2010/main" val="1525812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Resim Yer Tutucusu 4">
            <a:extLst>
              <a:ext uri="{FF2B5EF4-FFF2-40B4-BE49-F238E27FC236}">
                <a16:creationId xmlns="" xmlns:a16="http://schemas.microsoft.com/office/drawing/2014/main" id="{87E5767E-850C-49C7-AC76-BF5B9AFF07B7}"/>
              </a:ext>
            </a:extLst>
          </p:cNvPr>
          <p:cNvPicPr>
            <a:picLocks noGrp="1" noChangeAspect="1"/>
          </p:cNvPicPr>
          <p:nvPr>
            <p:ph type="pic" idx="1"/>
          </p:nvPr>
        </p:nvPicPr>
        <p:blipFill rotWithShape="1">
          <a:blip r:embed="rId3"/>
          <a:srcRect l="222" r="3" b="3"/>
          <a:stretch/>
        </p:blipFill>
        <p:spPr>
          <a:xfrm>
            <a:off x="20" y="1"/>
            <a:ext cx="4635563" cy="2276475"/>
          </a:xfrm>
          <a:custGeom>
            <a:avLst/>
            <a:gdLst/>
            <a:ahLst/>
            <a:cxnLst/>
            <a:rect l="l" t="t" r="r" b="b"/>
            <a:pathLst>
              <a:path w="4635583" h="3427413">
                <a:moveTo>
                  <a:pt x="0" y="0"/>
                </a:moveTo>
                <a:lnTo>
                  <a:pt x="4635583" y="0"/>
                </a:lnTo>
                <a:lnTo>
                  <a:pt x="4635583" y="3427413"/>
                </a:lnTo>
                <a:lnTo>
                  <a:pt x="0" y="3427413"/>
                </a:lnTo>
                <a:close/>
              </a:path>
            </a:pathLst>
          </a:custGeom>
        </p:spPr>
      </p:pic>
      <p:sp>
        <p:nvSpPr>
          <p:cNvPr id="4" name="Metin Yer Tutucusu 3">
            <a:extLst>
              <a:ext uri="{FF2B5EF4-FFF2-40B4-BE49-F238E27FC236}">
                <a16:creationId xmlns="" xmlns:a16="http://schemas.microsoft.com/office/drawing/2014/main" id="{43CE164D-A579-48E5-8DA5-B5D16DBBC718}"/>
              </a:ext>
            </a:extLst>
          </p:cNvPr>
          <p:cNvSpPr>
            <a:spLocks noGrp="1"/>
          </p:cNvSpPr>
          <p:nvPr>
            <p:ph type="body" sz="half" idx="2"/>
          </p:nvPr>
        </p:nvSpPr>
        <p:spPr>
          <a:xfrm>
            <a:off x="5276098" y="1138238"/>
            <a:ext cx="5877677" cy="3541714"/>
          </a:xfrm>
        </p:spPr>
        <p:txBody>
          <a:bodyPr vert="horz" lIns="91440" tIns="45720" rIns="91440" bIns="45720" rtlCol="0">
            <a:normAutofit fontScale="25000" lnSpcReduction="20000"/>
          </a:bodyPr>
          <a:lstStyle/>
          <a:p>
            <a:pPr indent="-228600">
              <a:lnSpc>
                <a:spcPct val="110000"/>
              </a:lnSpc>
              <a:buFont typeface="Arial" panose="020B0604020202020204" pitchFamily="34" charset="0"/>
              <a:buChar char="•"/>
            </a:pPr>
            <a:r>
              <a:rPr lang="en-US" sz="8000" dirty="0" err="1">
                <a:latin typeface="Times New Roman" panose="02020603050405020304" pitchFamily="18" charset="0"/>
                <a:cs typeface="Times New Roman" panose="02020603050405020304" pitchFamily="18" charset="0"/>
              </a:rPr>
              <a:t>Çanakkale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ili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bazında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yapılan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analizde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verim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açısından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maksimum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rüzgâr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hızı</a:t>
            </a:r>
            <a:r>
              <a:rPr lang="en-US" sz="8000" dirty="0">
                <a:latin typeface="Times New Roman" panose="02020603050405020304" pitchFamily="18" charset="0"/>
                <a:cs typeface="Times New Roman" panose="02020603050405020304" pitchFamily="18" charset="0"/>
              </a:rPr>
              <a:t> 10 m/s </a:t>
            </a:r>
            <a:r>
              <a:rPr lang="en-US" sz="8000" dirty="0" err="1">
                <a:latin typeface="Times New Roman" panose="02020603050405020304" pitchFamily="18" charset="0"/>
                <a:cs typeface="Times New Roman" panose="02020603050405020304" pitchFamily="18" charset="0"/>
              </a:rPr>
              <a:t>alınarak</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sistem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simülasyona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sokulmuştur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Simülasyondan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görüldüğü</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üzere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çıkış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rüzgâr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hızı</a:t>
            </a:r>
            <a:r>
              <a:rPr lang="en-US" sz="8000" dirty="0">
                <a:latin typeface="Times New Roman" panose="02020603050405020304" pitchFamily="18" charset="0"/>
                <a:cs typeface="Times New Roman" panose="02020603050405020304" pitchFamily="18" charset="0"/>
              </a:rPr>
              <a:t> 4.744 m/s </a:t>
            </a:r>
            <a:r>
              <a:rPr lang="en-US" sz="8000" dirty="0" err="1">
                <a:latin typeface="Times New Roman" panose="02020603050405020304" pitchFamily="18" charset="0"/>
                <a:cs typeface="Times New Roman" panose="02020603050405020304" pitchFamily="18" charset="0"/>
              </a:rPr>
              <a:t>ile</a:t>
            </a:r>
            <a:r>
              <a:rPr lang="en-US" sz="8000" dirty="0">
                <a:latin typeface="Times New Roman" panose="02020603050405020304" pitchFamily="18" charset="0"/>
                <a:cs typeface="Times New Roman" panose="02020603050405020304" pitchFamily="18" charset="0"/>
              </a:rPr>
              <a:t> 5.930 m/s </a:t>
            </a:r>
            <a:r>
              <a:rPr lang="en-US" sz="8000" dirty="0" err="1">
                <a:latin typeface="Times New Roman" panose="02020603050405020304" pitchFamily="18" charset="0"/>
                <a:cs typeface="Times New Roman" panose="02020603050405020304" pitchFamily="18" charset="0"/>
              </a:rPr>
              <a:t>arasındaki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değerler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ile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sonuçlanmıştır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Yapılan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gözlemler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sonucunda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rüzgâr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giriş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çıkış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hızları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arasında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yaklaşık</a:t>
            </a:r>
            <a:r>
              <a:rPr lang="en-US" sz="8000" dirty="0">
                <a:latin typeface="Times New Roman" panose="02020603050405020304" pitchFamily="18" charset="0"/>
                <a:cs typeface="Times New Roman" panose="02020603050405020304" pitchFamily="18" charset="0"/>
              </a:rPr>
              <a:t> %50’lik </a:t>
            </a:r>
            <a:r>
              <a:rPr lang="en-US" sz="8000" dirty="0" err="1">
                <a:latin typeface="Times New Roman" panose="02020603050405020304" pitchFamily="18" charset="0"/>
                <a:cs typeface="Times New Roman" panose="02020603050405020304" pitchFamily="18" charset="0"/>
              </a:rPr>
              <a:t>bir</a:t>
            </a:r>
            <a:r>
              <a:rPr lang="en-US" sz="8000" dirty="0">
                <a:latin typeface="Times New Roman" panose="02020603050405020304" pitchFamily="18" charset="0"/>
                <a:cs typeface="Times New Roman" panose="02020603050405020304" pitchFamily="18" charset="0"/>
              </a:rPr>
              <a:t> fark </a:t>
            </a:r>
            <a:r>
              <a:rPr lang="en-US" sz="8000" dirty="0" err="1">
                <a:latin typeface="Times New Roman" panose="02020603050405020304" pitchFamily="18" charset="0"/>
                <a:cs typeface="Times New Roman" panose="02020603050405020304" pitchFamily="18" charset="0"/>
              </a:rPr>
              <a:t>olduğu</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saptanmıştır</a:t>
            </a:r>
            <a:r>
              <a:rPr lang="en-US" sz="8000" dirty="0">
                <a:latin typeface="Times New Roman" panose="02020603050405020304" pitchFamily="18" charset="0"/>
                <a:cs typeface="Times New Roman" panose="02020603050405020304" pitchFamily="18" charset="0"/>
              </a:rPr>
              <a:t>. </a:t>
            </a:r>
            <a:endParaRPr lang="tr-TR" sz="8000" dirty="0">
              <a:latin typeface="Times New Roman" panose="02020603050405020304" pitchFamily="18" charset="0"/>
              <a:cs typeface="Times New Roman" panose="02020603050405020304" pitchFamily="18" charset="0"/>
            </a:endParaRPr>
          </a:p>
          <a:p>
            <a:pPr indent="-228600">
              <a:lnSpc>
                <a:spcPct val="110000"/>
              </a:lnSpc>
              <a:buFont typeface="Arial" panose="020B0604020202020204" pitchFamily="34" charset="0"/>
              <a:buChar char="•"/>
            </a:pPr>
            <a:r>
              <a:rPr lang="en-US" sz="8000" dirty="0" err="1">
                <a:latin typeface="Times New Roman" panose="02020603050405020304" pitchFamily="18" charset="0"/>
                <a:cs typeface="Times New Roman" panose="02020603050405020304" pitchFamily="18" charset="0"/>
              </a:rPr>
              <a:t>Tüm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bu</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çıkarımlar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sonucunda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eğer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bu</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proje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günlük</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hayatta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gerçekleştirilirse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vantilatörlerin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konumlandırılması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açısından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birbirlerine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yakın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mesafede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bulunması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verimliliği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önemli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bir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ölçüde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düşürecektir</a:t>
            </a:r>
            <a:r>
              <a:rPr lang="en-US" sz="8000" dirty="0">
                <a:latin typeface="Times New Roman" panose="02020603050405020304" pitchFamily="18" charset="0"/>
                <a:cs typeface="Times New Roman" panose="02020603050405020304" pitchFamily="18" charset="0"/>
              </a:rPr>
              <a:t>. </a:t>
            </a:r>
          </a:p>
          <a:p>
            <a:pPr indent="-228600">
              <a:lnSpc>
                <a:spcPct val="110000"/>
              </a:lnSpc>
              <a:buFont typeface="Arial" panose="020B0604020202020204" pitchFamily="34" charset="0"/>
              <a:buChar char="•"/>
            </a:pPr>
            <a:r>
              <a:rPr lang="en-US" sz="8000" dirty="0" err="1">
                <a:latin typeface="Times New Roman" panose="02020603050405020304" pitchFamily="18" charset="0"/>
                <a:cs typeface="Times New Roman" panose="02020603050405020304" pitchFamily="18" charset="0"/>
              </a:rPr>
              <a:t>Hız</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basıncı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olarak</a:t>
            </a:r>
            <a:r>
              <a:rPr lang="en-US" sz="8000" dirty="0">
                <a:latin typeface="Times New Roman" panose="02020603050405020304" pitchFamily="18" charset="0"/>
                <a:cs typeface="Times New Roman" panose="02020603050405020304" pitchFamily="18" charset="0"/>
              </a:rPr>
              <a:t> da </a:t>
            </a:r>
            <a:r>
              <a:rPr lang="en-US" sz="8000" dirty="0" err="1">
                <a:latin typeface="Times New Roman" panose="02020603050405020304" pitchFamily="18" charset="0"/>
                <a:cs typeface="Times New Roman" panose="02020603050405020304" pitchFamily="18" charset="0"/>
              </a:rPr>
              <a:t>adlandırılan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toplam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basıncı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oluşturan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etkenlerden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bir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diğeri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olarak</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tanımlanan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dinamik</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basınç</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hız</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ile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doğru</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orantılı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olması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sebebiyle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benzer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şekilde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Vantilatör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giriş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çıkışı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sırasında</a:t>
            </a:r>
            <a:r>
              <a:rPr lang="en-US" sz="8000" dirty="0">
                <a:latin typeface="Times New Roman" panose="02020603050405020304" pitchFamily="18" charset="0"/>
                <a:cs typeface="Times New Roman" panose="02020603050405020304" pitchFamily="18" charset="0"/>
              </a:rPr>
              <a:t> %50 fark </a:t>
            </a:r>
            <a:r>
              <a:rPr lang="en-US" sz="8000" dirty="0" err="1">
                <a:latin typeface="Times New Roman" panose="02020603050405020304" pitchFamily="18" charset="0"/>
                <a:cs typeface="Times New Roman" panose="02020603050405020304" pitchFamily="18" charset="0"/>
              </a:rPr>
              <a:t>ile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kayıp</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yaşadığı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gözlemlenmiştir</a:t>
            </a:r>
            <a:r>
              <a:rPr lang="tr-TR" sz="8000" dirty="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a:p>
            <a:pPr indent="-228600">
              <a:lnSpc>
                <a:spcPct val="110000"/>
              </a:lnSpc>
              <a:buFont typeface="Arial" panose="020B0604020202020204" pitchFamily="34" charset="0"/>
              <a:buChar char="•"/>
            </a:pPr>
            <a:endParaRPr lang="en-US" sz="1400" dirty="0"/>
          </a:p>
        </p:txBody>
      </p:sp>
      <p:pic>
        <p:nvPicPr>
          <p:cNvPr id="7" name="Resim 6">
            <a:extLst>
              <a:ext uri="{FF2B5EF4-FFF2-40B4-BE49-F238E27FC236}">
                <a16:creationId xmlns="" xmlns:a16="http://schemas.microsoft.com/office/drawing/2014/main" id="{16BD9280-A2B9-4196-9823-EC26D5E38D60}"/>
              </a:ext>
            </a:extLst>
          </p:cNvPr>
          <p:cNvPicPr>
            <a:picLocks noChangeAspect="1"/>
          </p:cNvPicPr>
          <p:nvPr/>
        </p:nvPicPr>
        <p:blipFill rotWithShape="1">
          <a:blip r:embed="rId4"/>
          <a:srcRect l="6214" r="2" b="2"/>
          <a:stretch/>
        </p:blipFill>
        <p:spPr>
          <a:xfrm>
            <a:off x="20" y="2285999"/>
            <a:ext cx="4635563" cy="2286001"/>
          </a:xfrm>
          <a:custGeom>
            <a:avLst/>
            <a:gdLst/>
            <a:ahLst/>
            <a:cxnLst/>
            <a:rect l="l" t="t" r="r" b="b"/>
            <a:pathLst>
              <a:path w="4635583" h="3430587">
                <a:moveTo>
                  <a:pt x="0" y="0"/>
                </a:moveTo>
                <a:lnTo>
                  <a:pt x="4635583" y="0"/>
                </a:lnTo>
                <a:lnTo>
                  <a:pt x="4635583" y="3430587"/>
                </a:lnTo>
                <a:lnTo>
                  <a:pt x="0" y="3430587"/>
                </a:lnTo>
                <a:close/>
              </a:path>
            </a:pathLst>
          </a:custGeom>
        </p:spPr>
      </p:pic>
      <p:pic>
        <p:nvPicPr>
          <p:cNvPr id="6" name="Resim 5">
            <a:extLst>
              <a:ext uri="{FF2B5EF4-FFF2-40B4-BE49-F238E27FC236}">
                <a16:creationId xmlns="" xmlns:a16="http://schemas.microsoft.com/office/drawing/2014/main" id="{AF4A055C-C02A-4351-8DF6-FCDFB0CBECCC}"/>
              </a:ext>
            </a:extLst>
          </p:cNvPr>
          <p:cNvPicPr>
            <a:picLocks noChangeAspect="1"/>
          </p:cNvPicPr>
          <p:nvPr/>
        </p:nvPicPr>
        <p:blipFill rotWithShape="1">
          <a:blip r:embed="rId3"/>
          <a:srcRect l="638" r="-2" b="-2"/>
          <a:stretch/>
        </p:blipFill>
        <p:spPr>
          <a:xfrm>
            <a:off x="20" y="4572000"/>
            <a:ext cx="4635563" cy="2286001"/>
          </a:xfrm>
          <a:custGeom>
            <a:avLst/>
            <a:gdLst/>
            <a:ahLst/>
            <a:cxnLst/>
            <a:rect l="l" t="t" r="r" b="b"/>
            <a:pathLst>
              <a:path w="4635583" h="3430587">
                <a:moveTo>
                  <a:pt x="0" y="0"/>
                </a:moveTo>
                <a:lnTo>
                  <a:pt x="4635583" y="0"/>
                </a:lnTo>
                <a:lnTo>
                  <a:pt x="4635583" y="3430587"/>
                </a:lnTo>
                <a:lnTo>
                  <a:pt x="0" y="3430587"/>
                </a:lnTo>
                <a:close/>
              </a:path>
            </a:pathLst>
          </a:custGeom>
        </p:spPr>
      </p:pic>
    </p:spTree>
    <p:extLst>
      <p:ext uri="{BB962C8B-B14F-4D97-AF65-F5344CB8AC3E}">
        <p14:creationId xmlns="" xmlns:p14="http://schemas.microsoft.com/office/powerpoint/2010/main" val="2845348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4057E6A-E928-4898-A658-56D34DCD4D93}"/>
              </a:ext>
            </a:extLst>
          </p:cNvPr>
          <p:cNvSpPr>
            <a:spLocks noGrp="1"/>
          </p:cNvSpPr>
          <p:nvPr>
            <p:ph type="title"/>
          </p:nvPr>
        </p:nvSpPr>
        <p:spPr>
          <a:xfrm>
            <a:off x="1141413" y="1082673"/>
            <a:ext cx="2869416" cy="4708528"/>
          </a:xfrm>
        </p:spPr>
        <p:txBody>
          <a:bodyPr>
            <a:normAutofit/>
          </a:bodyPr>
          <a:lstStyle/>
          <a:p>
            <a:pPr algn="r"/>
            <a:r>
              <a:rPr lang="tr-TR" sz="4000" dirty="0"/>
              <a:t> PROJE FİZİKSEL AŞAMASI</a:t>
            </a:r>
          </a:p>
        </p:txBody>
      </p:sp>
      <p:sp>
        <p:nvSpPr>
          <p:cNvPr id="3" name="İçerik Yer Tutucusu 2">
            <a:extLst>
              <a:ext uri="{FF2B5EF4-FFF2-40B4-BE49-F238E27FC236}">
                <a16:creationId xmlns="" xmlns:a16="http://schemas.microsoft.com/office/drawing/2014/main" id="{AF34C69A-53C6-48C3-BC90-AF4D57DB9EB6}"/>
              </a:ext>
            </a:extLst>
          </p:cNvPr>
          <p:cNvSpPr>
            <a:spLocks noGrp="1"/>
          </p:cNvSpPr>
          <p:nvPr>
            <p:ph idx="1"/>
          </p:nvPr>
        </p:nvSpPr>
        <p:spPr>
          <a:xfrm>
            <a:off x="5297763" y="1082673"/>
            <a:ext cx="5751237" cy="4708528"/>
          </a:xfrm>
        </p:spPr>
        <p:txBody>
          <a:bodyPr anchor="ctr">
            <a:normAutofit/>
          </a:bodyPr>
          <a:lstStyle/>
          <a:p>
            <a:r>
              <a:rPr lang="tr-TR" dirty="0">
                <a:latin typeface="Times New Roman" panose="02020603050405020304" pitchFamily="18" charset="0"/>
                <a:cs typeface="Times New Roman" panose="02020603050405020304" pitchFamily="18" charset="0"/>
              </a:rPr>
              <a:t>Tez kapsamında planlanan projenin fiziksel aşamasının gerçekleştirilmesi simülasyon programında planlanan ve çizilen adımlara nazaran oldukça zor şekilde gerçekleştirildi. İlk olarak Solidworks üzerinde tasarlanan vantilatör, CNC makinesi ve benzeri araç gereçleri içeren bir iş yeri içerisinde belirtilmiş ölçü ve ebatlarla birlikte tasarım doğrultusunda üretilmiştir. </a:t>
            </a:r>
          </a:p>
        </p:txBody>
      </p:sp>
    </p:spTree>
    <p:extLst>
      <p:ext uri="{BB962C8B-B14F-4D97-AF65-F5344CB8AC3E}">
        <p14:creationId xmlns="" xmlns:p14="http://schemas.microsoft.com/office/powerpoint/2010/main" val="1224484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1" name="Picture 14">
            <a:extLst>
              <a:ext uri="{FF2B5EF4-FFF2-40B4-BE49-F238E27FC236}">
                <a16:creationId xmlns="" xmlns:a16="http://schemas.microsoft.com/office/drawing/2014/main" id="{94DDC893-E5EF-4CDE-B040-BA5B53AADD7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32" name="Picture 16">
            <a:extLst>
              <a:ext uri="{FF2B5EF4-FFF2-40B4-BE49-F238E27FC236}">
                <a16:creationId xmlns="" xmlns:a16="http://schemas.microsoft.com/office/drawing/2014/main" id="{85F1A06D-D369-4974-8208-56120C5E7A9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33" name="Oval 18">
            <a:extLst>
              <a:ext uri="{FF2B5EF4-FFF2-40B4-BE49-F238E27FC236}">
                <a16:creationId xmlns="" xmlns:a16="http://schemas.microsoft.com/office/drawing/2014/main" id="{DAD27A50-88D7-4E2A-8488-F2879768AF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4" name="Picture 20">
            <a:extLst>
              <a:ext uri="{FF2B5EF4-FFF2-40B4-BE49-F238E27FC236}">
                <a16:creationId xmlns="" xmlns:a16="http://schemas.microsoft.com/office/drawing/2014/main" id="{A47C6ACD-2325-48C6-B9F3-C21563A05EA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35" name="Picture 22">
            <a:extLst>
              <a:ext uri="{FF2B5EF4-FFF2-40B4-BE49-F238E27FC236}">
                <a16:creationId xmlns="" xmlns:a16="http://schemas.microsoft.com/office/drawing/2014/main" id="{1081DF83-4F35-4560-87E6-0DE8AAAC33D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36" name="Rectangle 24">
            <a:extLst>
              <a:ext uri="{FF2B5EF4-FFF2-40B4-BE49-F238E27FC236}">
                <a16:creationId xmlns="" xmlns:a16="http://schemas.microsoft.com/office/drawing/2014/main" id="{7C704F0F-1CD8-4DC1-AEE9-2259582324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Başlık 1">
            <a:extLst>
              <a:ext uri="{FF2B5EF4-FFF2-40B4-BE49-F238E27FC236}">
                <a16:creationId xmlns="" xmlns:a16="http://schemas.microsoft.com/office/drawing/2014/main" id="{EF7D91FE-6D6F-44F8-9B8E-06BCD7FF2289}"/>
              </a:ext>
            </a:extLst>
          </p:cNvPr>
          <p:cNvSpPr>
            <a:spLocks noGrp="1"/>
          </p:cNvSpPr>
          <p:nvPr>
            <p:ph type="title"/>
          </p:nvPr>
        </p:nvSpPr>
        <p:spPr>
          <a:xfrm>
            <a:off x="646111" y="609601"/>
            <a:ext cx="3325731" cy="1675975"/>
          </a:xfrm>
        </p:spPr>
        <p:txBody>
          <a:bodyPr vert="horz" lIns="91440" tIns="45720" rIns="91440" bIns="45720" rtlCol="0" anchor="t">
            <a:normAutofit/>
          </a:bodyPr>
          <a:lstStyle/>
          <a:p>
            <a:r>
              <a:rPr lang="en-US" dirty="0"/>
              <a:t>V</a:t>
            </a:r>
            <a:r>
              <a:rPr lang="tr-TR" dirty="0" err="1"/>
              <a:t>antila</a:t>
            </a:r>
            <a:r>
              <a:rPr lang="en-US" dirty="0" err="1"/>
              <a:t>tör</a:t>
            </a:r>
            <a:r>
              <a:rPr lang="en-US" dirty="0"/>
              <a:t> </a:t>
            </a:r>
            <a:r>
              <a:rPr lang="en-US" dirty="0" err="1"/>
              <a:t>üretimi</a:t>
            </a:r>
            <a:endParaRPr lang="en-US" dirty="0"/>
          </a:p>
        </p:txBody>
      </p:sp>
      <p:pic>
        <p:nvPicPr>
          <p:cNvPr id="5" name="İçerik Yer Tutucusu 4">
            <a:extLst>
              <a:ext uri="{FF2B5EF4-FFF2-40B4-BE49-F238E27FC236}">
                <a16:creationId xmlns="" xmlns:a16="http://schemas.microsoft.com/office/drawing/2014/main" id="{180287A9-CE61-420E-96ED-3CA426E3F32A}"/>
              </a:ext>
            </a:extLst>
          </p:cNvPr>
          <p:cNvPicPr>
            <a:picLocks noChangeAspect="1"/>
          </p:cNvPicPr>
          <p:nvPr/>
        </p:nvPicPr>
        <p:blipFill rotWithShape="1">
          <a:blip r:embed="rId7"/>
          <a:srcRect l="1332" r="18059"/>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6" name="İçerik Yer Tutucusu 5">
            <a:extLst>
              <a:ext uri="{FF2B5EF4-FFF2-40B4-BE49-F238E27FC236}">
                <a16:creationId xmlns="" xmlns:a16="http://schemas.microsoft.com/office/drawing/2014/main" id="{86175401-F759-4FD6-9226-C33FEAEA8C90}"/>
              </a:ext>
            </a:extLst>
          </p:cNvPr>
          <p:cNvPicPr>
            <a:picLocks noGrp="1" noChangeAspect="1"/>
          </p:cNvPicPr>
          <p:nvPr>
            <p:ph sz="half" idx="2"/>
          </p:nvPr>
        </p:nvPicPr>
        <p:blipFill rotWithShape="1">
          <a:blip r:embed="rId8"/>
          <a:srcRect l="9533" r="27162"/>
          <a:stretch/>
        </p:blipFill>
        <p:spPr>
          <a:xfrm>
            <a:off x="8135262" y="609601"/>
            <a:ext cx="3409037" cy="5638797"/>
          </a:xfrm>
          <a:prstGeom prst="rect">
            <a:avLst/>
          </a:prstGeom>
          <a:effectLst>
            <a:outerShdw blurRad="50800" dist="38100" dir="5400000" algn="t" rotWithShape="0">
              <a:prstClr val="black">
                <a:alpha val="43000"/>
              </a:prstClr>
            </a:outerShdw>
          </a:effectLst>
        </p:spPr>
      </p:pic>
      <p:sp>
        <p:nvSpPr>
          <p:cNvPr id="37" name="Rectangle 26">
            <a:extLst>
              <a:ext uri="{FF2B5EF4-FFF2-40B4-BE49-F238E27FC236}">
                <a16:creationId xmlns="" xmlns:a16="http://schemas.microsoft.com/office/drawing/2014/main" id="{B54E2689-26D4-44B0-9175-57BD88CF28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Content Placeholder 9">
            <a:extLst>
              <a:ext uri="{FF2B5EF4-FFF2-40B4-BE49-F238E27FC236}">
                <a16:creationId xmlns="" xmlns:a16="http://schemas.microsoft.com/office/drawing/2014/main" id="{B921F41C-2D0F-45B3-993E-8088C6D2F62C}"/>
              </a:ext>
            </a:extLst>
          </p:cNvPr>
          <p:cNvSpPr>
            <a:spLocks noGrp="1"/>
          </p:cNvSpPr>
          <p:nvPr>
            <p:ph sz="half" idx="1"/>
          </p:nvPr>
        </p:nvSpPr>
        <p:spPr>
          <a:xfrm>
            <a:off x="434211" y="2050911"/>
            <a:ext cx="3329666" cy="3763855"/>
          </a:xfrm>
        </p:spPr>
        <p:txBody>
          <a:bodyPr vert="horz" lIns="91440" tIns="45720" rIns="91440" bIns="45720" rtlCol="0">
            <a:noAutofit/>
          </a:bodyPr>
          <a:lstStyle/>
          <a:p>
            <a:pPr>
              <a:lnSpc>
                <a:spcPct val="90000"/>
              </a:lnSpc>
            </a:pPr>
            <a:r>
              <a:rPr lang="en-US" sz="2000" dirty="0">
                <a:latin typeface="Times New Roman" panose="02020603050405020304" pitchFamily="18" charset="0"/>
                <a:cs typeface="Times New Roman" panose="02020603050405020304" pitchFamily="18" charset="0"/>
              </a:rPr>
              <a:t>Tez </a:t>
            </a:r>
            <a:r>
              <a:rPr lang="en-US" sz="2000" dirty="0" err="1">
                <a:latin typeface="Times New Roman" panose="02020603050405020304" pitchFamily="18" charset="0"/>
                <a:cs typeface="Times New Roman" panose="02020603050405020304" pitchFamily="18" charset="0"/>
              </a:rPr>
              <a:t>kapsamında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yürütülmesi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planlanan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projenin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fiziksel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aşaması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temel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elemanlardan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yapısı</a:t>
            </a:r>
            <a:r>
              <a:rPr lang="en-US" sz="2000" dirty="0">
                <a:latin typeface="Times New Roman" panose="02020603050405020304" pitchFamily="18" charset="0"/>
                <a:cs typeface="Times New Roman" panose="02020603050405020304" pitchFamily="18" charset="0"/>
              </a:rPr>
              <a:t> CNC vb. </a:t>
            </a:r>
            <a:r>
              <a:rPr lang="en-US" sz="2000" dirty="0" err="1">
                <a:latin typeface="Times New Roman" panose="02020603050405020304" pitchFamily="18" charset="0"/>
                <a:cs typeface="Times New Roman" panose="02020603050405020304" pitchFamily="18" charset="0"/>
              </a:rPr>
              <a:t>üretim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cihazlarına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sahip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atölye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yetkilisiyle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anlaşma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sağlanarak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üretilmiştir</a:t>
            </a:r>
            <a:r>
              <a:rPr 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4268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6" name="Resim 5">
            <a:extLst>
              <a:ext uri="{FF2B5EF4-FFF2-40B4-BE49-F238E27FC236}">
                <a16:creationId xmlns="" xmlns:a16="http://schemas.microsoft.com/office/drawing/2014/main" id="{4F830FDB-B218-4DD1-8DA3-6F9A76F2356E}"/>
              </a:ext>
            </a:extLst>
          </p:cNvPr>
          <p:cNvPicPr>
            <a:picLocks noChangeAspect="1"/>
          </p:cNvPicPr>
          <p:nvPr/>
        </p:nvPicPr>
        <p:blipFill>
          <a:blip r:embed="rId3"/>
          <a:stretch>
            <a:fillRect/>
          </a:stretch>
        </p:blipFill>
        <p:spPr>
          <a:xfrm>
            <a:off x="1118988" y="1443384"/>
            <a:ext cx="2974328" cy="3965770"/>
          </a:xfrm>
          <a:prstGeom prst="rect">
            <a:avLst/>
          </a:prstGeom>
        </p:spPr>
      </p:pic>
      <p:pic>
        <p:nvPicPr>
          <p:cNvPr id="5" name="Resim Yer Tutucusu 4">
            <a:extLst>
              <a:ext uri="{FF2B5EF4-FFF2-40B4-BE49-F238E27FC236}">
                <a16:creationId xmlns="" xmlns:a16="http://schemas.microsoft.com/office/drawing/2014/main" id="{E2F8C369-58EC-42D5-A8D6-E345673EA273}"/>
              </a:ext>
            </a:extLst>
          </p:cNvPr>
          <p:cNvPicPr>
            <a:picLocks noGrp="1" noChangeAspect="1"/>
          </p:cNvPicPr>
          <p:nvPr>
            <p:ph type="pic" idx="1"/>
          </p:nvPr>
        </p:nvPicPr>
        <p:blipFill>
          <a:blip r:embed="rId4"/>
          <a:srcRect l="2833" r="2833"/>
          <a:stretch>
            <a:fillRect/>
          </a:stretch>
        </p:blipFill>
        <p:spPr>
          <a:xfrm>
            <a:off x="4257042" y="1443384"/>
            <a:ext cx="2974328" cy="4084868"/>
          </a:xfrm>
          <a:prstGeom prst="rect">
            <a:avLst/>
          </a:prstGeom>
        </p:spPr>
      </p:pic>
      <p:sp>
        <p:nvSpPr>
          <p:cNvPr id="4" name="Metin Yer Tutucusu 3">
            <a:extLst>
              <a:ext uri="{FF2B5EF4-FFF2-40B4-BE49-F238E27FC236}">
                <a16:creationId xmlns="" xmlns:a16="http://schemas.microsoft.com/office/drawing/2014/main" id="{857B7D68-DBDB-47B0-ADBF-9D5B05D81C49}"/>
              </a:ext>
            </a:extLst>
          </p:cNvPr>
          <p:cNvSpPr>
            <a:spLocks noGrp="1"/>
          </p:cNvSpPr>
          <p:nvPr>
            <p:ph type="body" sz="half" idx="2"/>
          </p:nvPr>
        </p:nvSpPr>
        <p:spPr>
          <a:xfrm>
            <a:off x="7395096" y="1282563"/>
            <a:ext cx="3281004" cy="3541714"/>
          </a:xfrm>
        </p:spPr>
        <p:txBody>
          <a:bodyPr vert="horz" lIns="91440" tIns="45720" rIns="91440" bIns="45720" rtlCol="0">
            <a:normAutofit fontScale="25000" lnSpcReduction="20000"/>
          </a:bodyPr>
          <a:lstStyle/>
          <a:p>
            <a:r>
              <a:rPr lang="en-US" sz="8000" dirty="0" err="1">
                <a:latin typeface="Times New Roman" panose="02020603050405020304" pitchFamily="18" charset="0"/>
                <a:cs typeface="Times New Roman" panose="02020603050405020304" pitchFamily="18" charset="0"/>
              </a:rPr>
              <a:t>Vantilatör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malzeme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bilgileri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sahip</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olacağı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boyutlar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uygulamada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değerlendirilmiştir</a:t>
            </a:r>
            <a:endParaRPr lang="en-US" sz="8000" dirty="0">
              <a:latin typeface="Times New Roman" panose="02020603050405020304" pitchFamily="18" charset="0"/>
              <a:cs typeface="Times New Roman" panose="02020603050405020304" pitchFamily="18" charset="0"/>
            </a:endParaRPr>
          </a:p>
          <a:p>
            <a:pPr indent="-228600">
              <a:buFont typeface="Arial" panose="020B0604020202020204" pitchFamily="34" charset="0"/>
              <a:buChar char="•"/>
            </a:pPr>
            <a:r>
              <a:rPr lang="en-US" sz="8000" dirty="0" err="1">
                <a:latin typeface="Times New Roman" panose="02020603050405020304" pitchFamily="18" charset="0"/>
                <a:cs typeface="Times New Roman" panose="02020603050405020304" pitchFamily="18" charset="0"/>
              </a:rPr>
              <a:t>Vantilatör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fiziksel</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özellikleri</a:t>
            </a:r>
            <a:r>
              <a:rPr lang="en-US" sz="8000" dirty="0">
                <a:latin typeface="Times New Roman" panose="02020603050405020304" pitchFamily="18" charset="0"/>
                <a:cs typeface="Times New Roman" panose="02020603050405020304" pitchFamily="18" charset="0"/>
              </a:rPr>
              <a:t>: </a:t>
            </a:r>
          </a:p>
          <a:p>
            <a:pPr indent="-228600">
              <a:buFont typeface="Arial" panose="020B0604020202020204" pitchFamily="34" charset="0"/>
              <a:buChar char="•"/>
            </a:pPr>
            <a:r>
              <a:rPr lang="en-US" sz="8000" dirty="0" err="1">
                <a:latin typeface="Times New Roman" panose="02020603050405020304" pitchFamily="18" charset="0"/>
                <a:cs typeface="Times New Roman" panose="02020603050405020304" pitchFamily="18" charset="0"/>
              </a:rPr>
              <a:t>Çelik</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malzemesinden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yapılmıştır</a:t>
            </a:r>
            <a:r>
              <a:rPr lang="en-US" sz="8000" dirty="0">
                <a:latin typeface="Times New Roman" panose="02020603050405020304" pitchFamily="18" charset="0"/>
                <a:cs typeface="Times New Roman" panose="02020603050405020304" pitchFamily="18" charset="0"/>
              </a:rPr>
              <a:t>.</a:t>
            </a:r>
          </a:p>
          <a:p>
            <a:pPr indent="-2286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12 </a:t>
            </a:r>
            <a:r>
              <a:rPr lang="en-US" sz="8000" dirty="0" err="1">
                <a:latin typeface="Times New Roman" panose="02020603050405020304" pitchFamily="18" charset="0"/>
                <a:cs typeface="Times New Roman" panose="02020603050405020304" pitchFamily="18" charset="0"/>
              </a:rPr>
              <a:t>adet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rüzgâr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bıçağı</a:t>
            </a:r>
            <a:endParaRPr lang="en-US" sz="8000" dirty="0">
              <a:latin typeface="Times New Roman" panose="02020603050405020304" pitchFamily="18" charset="0"/>
              <a:cs typeface="Times New Roman" panose="02020603050405020304" pitchFamily="18" charset="0"/>
            </a:endParaRPr>
          </a:p>
          <a:p>
            <a:pPr indent="-2286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14 cm </a:t>
            </a:r>
            <a:r>
              <a:rPr lang="en-US" sz="8000" dirty="0" err="1">
                <a:latin typeface="Times New Roman" panose="02020603050405020304" pitchFamily="18" charset="0"/>
                <a:cs typeface="Times New Roman" panose="02020603050405020304" pitchFamily="18" charset="0"/>
              </a:rPr>
              <a:t>boyun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çapı</a:t>
            </a:r>
            <a:endParaRPr lang="en-US" sz="8000" dirty="0">
              <a:latin typeface="Times New Roman" panose="02020603050405020304" pitchFamily="18" charset="0"/>
              <a:cs typeface="Times New Roman" panose="02020603050405020304" pitchFamily="18" charset="0"/>
            </a:endParaRPr>
          </a:p>
          <a:p>
            <a:pPr indent="-2286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5 cm </a:t>
            </a:r>
            <a:r>
              <a:rPr lang="en-US" sz="8000" dirty="0" err="1">
                <a:latin typeface="Times New Roman" panose="02020603050405020304" pitchFamily="18" charset="0"/>
                <a:cs typeface="Times New Roman" panose="02020603050405020304" pitchFamily="18" charset="0"/>
              </a:rPr>
              <a:t>rüzgâr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bıçak</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genişliği</a:t>
            </a:r>
            <a:endParaRPr lang="en-US" sz="8000" dirty="0">
              <a:latin typeface="Times New Roman" panose="02020603050405020304" pitchFamily="18" charset="0"/>
              <a:cs typeface="Times New Roman" panose="02020603050405020304" pitchFamily="18" charset="0"/>
            </a:endParaRPr>
          </a:p>
          <a:p>
            <a:pPr indent="-2286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18 cm </a:t>
            </a:r>
            <a:r>
              <a:rPr lang="en-US" sz="8000" dirty="0" err="1">
                <a:latin typeface="Times New Roman" panose="02020603050405020304" pitchFamily="18" charset="0"/>
                <a:cs typeface="Times New Roman" panose="02020603050405020304" pitchFamily="18" charset="0"/>
              </a:rPr>
              <a:t>yükseklik</a:t>
            </a:r>
            <a:endParaRPr lang="tr-TR" sz="8000" dirty="0">
              <a:latin typeface="Times New Roman" panose="02020603050405020304" pitchFamily="18" charset="0"/>
              <a:cs typeface="Times New Roman" panose="02020603050405020304" pitchFamily="18" charset="0"/>
            </a:endParaRPr>
          </a:p>
          <a:p>
            <a:r>
              <a:rPr lang="tr-TR" sz="8000" dirty="0">
                <a:latin typeface="Times New Roman" panose="02020603050405020304" pitchFamily="18" charset="0"/>
                <a:cs typeface="Times New Roman" panose="02020603050405020304" pitchFamily="18" charset="0"/>
              </a:rPr>
              <a:t>Şeklinde üretilmiştir.</a:t>
            </a:r>
            <a:endParaRPr lang="en-US" sz="8000" dirty="0">
              <a:latin typeface="Times New Roman" panose="02020603050405020304" pitchFamily="18" charset="0"/>
              <a:cs typeface="Times New Roman" panose="02020603050405020304" pitchFamily="18" charset="0"/>
            </a:endParaRPr>
          </a:p>
          <a:p>
            <a:pPr indent="-228600">
              <a:buFont typeface="Arial" panose="020B0604020202020204" pitchFamily="34" charset="0"/>
              <a:buChar char="•"/>
            </a:pPr>
            <a:endParaRPr lang="tr-TR" sz="1800" dirty="0"/>
          </a:p>
          <a:p>
            <a:pPr indent="-228600">
              <a:buFont typeface="Arial" panose="020B0604020202020204" pitchFamily="34" charset="0"/>
              <a:buChar char="•"/>
            </a:pPr>
            <a:endParaRPr lang="en-US" sz="1800" dirty="0"/>
          </a:p>
        </p:txBody>
      </p:sp>
    </p:spTree>
    <p:extLst>
      <p:ext uri="{BB962C8B-B14F-4D97-AF65-F5344CB8AC3E}">
        <p14:creationId xmlns="" xmlns:p14="http://schemas.microsoft.com/office/powerpoint/2010/main" val="1839300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8B6A66E-BC64-4635-8B22-4E5A7C9B1920}"/>
              </a:ext>
            </a:extLst>
          </p:cNvPr>
          <p:cNvSpPr>
            <a:spLocks noGrp="1"/>
          </p:cNvSpPr>
          <p:nvPr>
            <p:ph type="title"/>
          </p:nvPr>
        </p:nvSpPr>
        <p:spPr>
          <a:xfrm>
            <a:off x="6096000" y="524611"/>
            <a:ext cx="4747088" cy="1478570"/>
          </a:xfrm>
        </p:spPr>
        <p:txBody>
          <a:bodyPr vert="horz" lIns="91440" tIns="45720" rIns="91440" bIns="45720" rtlCol="0" anchor="ctr">
            <a:normAutofit fontScale="90000"/>
          </a:bodyPr>
          <a:lstStyle/>
          <a:p>
            <a:r>
              <a:rPr lang="en-US" sz="3600" dirty="0"/>
              <a:t>DC DİNAMO MOTOR</a:t>
            </a:r>
            <a:r>
              <a:rPr lang="tr-TR" sz="3600" dirty="0"/>
              <a:t/>
            </a:r>
            <a:br>
              <a:rPr lang="tr-TR" sz="3600" dirty="0"/>
            </a:br>
            <a:endParaRPr lang="en-US" sz="3600" dirty="0"/>
          </a:p>
        </p:txBody>
      </p:sp>
      <p:sp>
        <p:nvSpPr>
          <p:cNvPr id="3" name="İçerik Yer Tutucusu 2">
            <a:extLst>
              <a:ext uri="{FF2B5EF4-FFF2-40B4-BE49-F238E27FC236}">
                <a16:creationId xmlns="" xmlns:a16="http://schemas.microsoft.com/office/drawing/2014/main" id="{54A616FA-5206-4D77-A18F-933A04454027}"/>
              </a:ext>
            </a:extLst>
          </p:cNvPr>
          <p:cNvSpPr>
            <a:spLocks noGrp="1"/>
          </p:cNvSpPr>
          <p:nvPr>
            <p:ph idx="1"/>
          </p:nvPr>
        </p:nvSpPr>
        <p:spPr>
          <a:xfrm>
            <a:off x="6569957" y="2249487"/>
            <a:ext cx="4747087" cy="3541714"/>
          </a:xfrm>
        </p:spPr>
        <p:txBody>
          <a:bodyPr vert="horz" lIns="91440" tIns="45720" rIns="91440" bIns="45720" rtlCol="0">
            <a:normAutofit fontScale="25000" lnSpcReduction="20000"/>
          </a:bodyPr>
          <a:lstStyle/>
          <a:p>
            <a:pPr marL="0" indent="0">
              <a:lnSpc>
                <a:spcPct val="110000"/>
              </a:lnSpc>
              <a:buNone/>
            </a:pPr>
            <a:r>
              <a:rPr lang="en-US" sz="8000" dirty="0">
                <a:latin typeface="Times New Roman" panose="02020603050405020304" pitchFamily="18" charset="0"/>
                <a:cs typeface="Times New Roman" panose="02020603050405020304" pitchFamily="18" charset="0"/>
              </a:rPr>
              <a:t>Tasarım </a:t>
            </a:r>
            <a:r>
              <a:rPr lang="en-US" sz="8000" dirty="0" err="1">
                <a:latin typeface="Times New Roman" panose="02020603050405020304" pitchFamily="18" charset="0"/>
                <a:cs typeface="Times New Roman" panose="02020603050405020304" pitchFamily="18" charset="0"/>
              </a:rPr>
              <a:t>kapsamında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proje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için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en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önemli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bileşenlerden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biri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olan</a:t>
            </a:r>
            <a:r>
              <a:rPr lang="en-US" sz="8000" dirty="0">
                <a:latin typeface="Times New Roman" panose="02020603050405020304" pitchFamily="18" charset="0"/>
                <a:cs typeface="Times New Roman" panose="02020603050405020304" pitchFamily="18" charset="0"/>
              </a:rPr>
              <a:t> DC Dinamo Motor </a:t>
            </a:r>
            <a:r>
              <a:rPr lang="en-US" sz="8000" dirty="0" err="1">
                <a:latin typeface="Times New Roman" panose="02020603050405020304" pitchFamily="18" charset="0"/>
                <a:cs typeface="Times New Roman" panose="02020603050405020304" pitchFamily="18" charset="0"/>
              </a:rPr>
              <a:t>planlandığı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şekilde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temin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edilmiştir</a:t>
            </a:r>
            <a:r>
              <a:rPr lang="en-US" sz="8000" dirty="0">
                <a:latin typeface="Times New Roman" panose="02020603050405020304" pitchFamily="18" charset="0"/>
                <a:cs typeface="Times New Roman" panose="02020603050405020304" pitchFamily="18" charset="0"/>
              </a:rPr>
              <a:t>. DC Dinamo Motor </a:t>
            </a:r>
            <a:r>
              <a:rPr lang="en-US" sz="8000" dirty="0" err="1">
                <a:latin typeface="Times New Roman" panose="02020603050405020304" pitchFamily="18" charset="0"/>
                <a:cs typeface="Times New Roman" panose="02020603050405020304" pitchFamily="18" charset="0"/>
              </a:rPr>
              <a:t>temin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edilirken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çıkış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voltajı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çıkış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akımı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çap</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uzunluk</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gibi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önemli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ölçüler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değerler</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dikkate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alınmıştır</a:t>
            </a:r>
            <a:r>
              <a:rPr lang="en-US" sz="8000" dirty="0">
                <a:latin typeface="Times New Roman" panose="02020603050405020304" pitchFamily="18" charset="0"/>
                <a:cs typeface="Times New Roman" panose="02020603050405020304" pitchFamily="18" charset="0"/>
              </a:rPr>
              <a:t>.</a:t>
            </a:r>
          </a:p>
          <a:p>
            <a:pPr>
              <a:lnSpc>
                <a:spcPct val="110000"/>
              </a:lnSpc>
            </a:pPr>
            <a:r>
              <a:rPr lang="en-US" sz="8000" dirty="0">
                <a:latin typeface="Times New Roman" panose="02020603050405020304" pitchFamily="18" charset="0"/>
                <a:cs typeface="Times New Roman" panose="02020603050405020304" pitchFamily="18" charset="0"/>
              </a:rPr>
              <a:t> Motor </a:t>
            </a:r>
            <a:r>
              <a:rPr lang="en-US" sz="8000" dirty="0" err="1">
                <a:latin typeface="Times New Roman" panose="02020603050405020304" pitchFamily="18" charset="0"/>
                <a:cs typeface="Times New Roman" panose="02020603050405020304" pitchFamily="18" charset="0"/>
              </a:rPr>
              <a:t>çıkış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voltajı</a:t>
            </a:r>
            <a:r>
              <a:rPr lang="en-US" sz="8000" dirty="0">
                <a:latin typeface="Times New Roman" panose="02020603050405020304" pitchFamily="18" charset="0"/>
                <a:cs typeface="Times New Roman" panose="02020603050405020304" pitchFamily="18" charset="0"/>
              </a:rPr>
              <a:t>: 5-12-24V</a:t>
            </a:r>
          </a:p>
          <a:p>
            <a:pPr>
              <a:lnSpc>
                <a:spcPct val="110000"/>
              </a:lnSpc>
            </a:pPr>
            <a:r>
              <a:rPr lang="en-US" sz="8000" dirty="0" err="1">
                <a:latin typeface="Times New Roman" panose="02020603050405020304" pitchFamily="18" charset="0"/>
                <a:cs typeface="Times New Roman" panose="02020603050405020304" pitchFamily="18" charset="0"/>
              </a:rPr>
              <a:t>Maksimum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çıkış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akımı</a:t>
            </a:r>
            <a:r>
              <a:rPr lang="en-US" sz="8000" dirty="0">
                <a:latin typeface="Times New Roman" panose="02020603050405020304" pitchFamily="18" charset="0"/>
                <a:cs typeface="Times New Roman" panose="02020603050405020304" pitchFamily="18" charset="0"/>
              </a:rPr>
              <a:t>: 1.5A</a:t>
            </a:r>
          </a:p>
          <a:p>
            <a:pPr>
              <a:lnSpc>
                <a:spcPct val="110000"/>
              </a:lnSpc>
            </a:pPr>
            <a:r>
              <a:rPr lang="en-US" sz="8000" dirty="0" err="1">
                <a:latin typeface="Times New Roman" panose="02020603050405020304" pitchFamily="18" charset="0"/>
                <a:cs typeface="Times New Roman" panose="02020603050405020304" pitchFamily="18" charset="0"/>
              </a:rPr>
              <a:t>Maksimum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yükleme</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gücü</a:t>
            </a:r>
            <a:r>
              <a:rPr lang="en-US" sz="8000" dirty="0">
                <a:latin typeface="Times New Roman" panose="02020603050405020304" pitchFamily="18" charset="0"/>
                <a:cs typeface="Times New Roman" panose="02020603050405020304" pitchFamily="18" charset="0"/>
              </a:rPr>
              <a:t>: 20watt</a:t>
            </a:r>
          </a:p>
          <a:p>
            <a:pPr>
              <a:lnSpc>
                <a:spcPct val="110000"/>
              </a:lnSpc>
            </a:pPr>
            <a:r>
              <a:rPr lang="en-US" sz="8000" dirty="0" err="1">
                <a:latin typeface="Times New Roman" panose="02020603050405020304" pitchFamily="18" charset="0"/>
                <a:cs typeface="Times New Roman" panose="02020603050405020304" pitchFamily="18" charset="0"/>
              </a:rPr>
              <a:t>Uzunluk</a:t>
            </a:r>
            <a:r>
              <a:rPr lang="en-US" sz="8000" dirty="0">
                <a:latin typeface="Times New Roman" panose="02020603050405020304" pitchFamily="18" charset="0"/>
                <a:cs typeface="Times New Roman" panose="02020603050405020304" pitchFamily="18" charset="0"/>
              </a:rPr>
              <a:t>: 130mm</a:t>
            </a:r>
          </a:p>
          <a:p>
            <a:pPr>
              <a:lnSpc>
                <a:spcPct val="110000"/>
              </a:lnSpc>
            </a:pPr>
            <a:r>
              <a:rPr lang="en-US" sz="8000" dirty="0">
                <a:latin typeface="Times New Roman" panose="02020603050405020304" pitchFamily="18" charset="0"/>
                <a:cs typeface="Times New Roman" panose="02020603050405020304" pitchFamily="18" charset="0"/>
              </a:rPr>
              <a:t>Motor </a:t>
            </a:r>
            <a:r>
              <a:rPr lang="en-US" sz="8000" dirty="0" err="1">
                <a:latin typeface="Times New Roman" panose="02020603050405020304" pitchFamily="18" charset="0"/>
                <a:cs typeface="Times New Roman" panose="02020603050405020304" pitchFamily="18" charset="0"/>
              </a:rPr>
              <a:t>çapı</a:t>
            </a:r>
            <a:r>
              <a:rPr lang="en-US" sz="8000" dirty="0">
                <a:latin typeface="Times New Roman" panose="02020603050405020304" pitchFamily="18" charset="0"/>
                <a:cs typeface="Times New Roman" panose="02020603050405020304" pitchFamily="18" charset="0"/>
              </a:rPr>
              <a:t>: 35mm</a:t>
            </a:r>
          </a:p>
          <a:p>
            <a:pPr>
              <a:lnSpc>
                <a:spcPct val="110000"/>
              </a:lnSpc>
            </a:pPr>
            <a:r>
              <a:rPr lang="en-US" sz="8000" dirty="0" err="1">
                <a:latin typeface="Times New Roman" panose="02020603050405020304" pitchFamily="18" charset="0"/>
                <a:cs typeface="Times New Roman" panose="02020603050405020304" pitchFamily="18" charset="0"/>
              </a:rPr>
              <a:t>Şaft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uzunluğu</a:t>
            </a:r>
            <a:r>
              <a:rPr lang="en-US" sz="8000" dirty="0">
                <a:latin typeface="Times New Roman" panose="02020603050405020304" pitchFamily="18" charset="0"/>
                <a:cs typeface="Times New Roman" panose="02020603050405020304" pitchFamily="18" charset="0"/>
              </a:rPr>
              <a:t>: 22mm</a:t>
            </a:r>
          </a:p>
          <a:p>
            <a:pPr>
              <a:lnSpc>
                <a:spcPct val="110000"/>
              </a:lnSpc>
            </a:pPr>
            <a:r>
              <a:rPr lang="en-US" sz="8000" dirty="0" err="1">
                <a:latin typeface="Times New Roman" panose="02020603050405020304" pitchFamily="18" charset="0"/>
                <a:cs typeface="Times New Roman" panose="02020603050405020304" pitchFamily="18" charset="0"/>
              </a:rPr>
              <a:t>Şaft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çapı</a:t>
            </a:r>
            <a:r>
              <a:rPr lang="en-US" sz="8000" dirty="0">
                <a:latin typeface="Times New Roman" panose="02020603050405020304" pitchFamily="18" charset="0"/>
                <a:cs typeface="Times New Roman" panose="02020603050405020304" pitchFamily="18" charset="0"/>
              </a:rPr>
              <a:t>: 8mm</a:t>
            </a:r>
          </a:p>
          <a:p>
            <a:pPr>
              <a:lnSpc>
                <a:spcPct val="110000"/>
              </a:lnSpc>
            </a:pPr>
            <a:r>
              <a:rPr lang="en-US" sz="8000" dirty="0" err="1">
                <a:latin typeface="Times New Roman" panose="02020603050405020304" pitchFamily="18" charset="0"/>
                <a:cs typeface="Times New Roman" panose="02020603050405020304" pitchFamily="18" charset="0"/>
              </a:rPr>
              <a:t>Anlık</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maksimum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dönüş</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voltajı</a:t>
            </a:r>
            <a:r>
              <a:rPr lang="en-US" sz="8000" dirty="0">
                <a:latin typeface="Times New Roman" panose="02020603050405020304" pitchFamily="18" charset="0"/>
                <a:cs typeface="Times New Roman" panose="02020603050405020304" pitchFamily="18" charset="0"/>
              </a:rPr>
              <a:t>: 24V</a:t>
            </a:r>
            <a:endParaRPr lang="tr-TR" sz="8000" dirty="0">
              <a:latin typeface="Times New Roman" panose="02020603050405020304" pitchFamily="18" charset="0"/>
              <a:cs typeface="Times New Roman" panose="02020603050405020304" pitchFamily="18" charset="0"/>
            </a:endParaRPr>
          </a:p>
          <a:p>
            <a:pPr marL="0" indent="0">
              <a:lnSpc>
                <a:spcPct val="110000"/>
              </a:lnSpc>
              <a:buNone/>
            </a:pPr>
            <a:r>
              <a:rPr lang="tr-TR" sz="8000" dirty="0">
                <a:latin typeface="Times New Roman" panose="02020603050405020304" pitchFamily="18" charset="0"/>
                <a:cs typeface="Times New Roman" panose="02020603050405020304" pitchFamily="18" charset="0"/>
              </a:rPr>
              <a:t>Şeklindedir.</a:t>
            </a:r>
            <a:endParaRPr lang="en-US" sz="8000" dirty="0">
              <a:latin typeface="Times New Roman" panose="02020603050405020304" pitchFamily="18" charset="0"/>
              <a:cs typeface="Times New Roman" panose="02020603050405020304" pitchFamily="18" charset="0"/>
            </a:endParaRPr>
          </a:p>
          <a:p>
            <a:pPr>
              <a:lnSpc>
                <a:spcPct val="110000"/>
              </a:lnSpc>
            </a:pPr>
            <a:endParaRPr lang="en-US" sz="1100" dirty="0"/>
          </a:p>
        </p:txBody>
      </p:sp>
      <p:pic>
        <p:nvPicPr>
          <p:cNvPr id="5" name="Resim 4">
            <a:extLst>
              <a:ext uri="{FF2B5EF4-FFF2-40B4-BE49-F238E27FC236}">
                <a16:creationId xmlns="" xmlns:a16="http://schemas.microsoft.com/office/drawing/2014/main" id="{3EDC5BD2-0CBF-402E-B6FD-B5EE972A90DD}"/>
              </a:ext>
            </a:extLst>
          </p:cNvPr>
          <p:cNvPicPr>
            <a:picLocks noChangeAspect="1"/>
          </p:cNvPicPr>
          <p:nvPr/>
        </p:nvPicPr>
        <p:blipFill>
          <a:blip r:embed="rId3"/>
          <a:stretch>
            <a:fillRect/>
          </a:stretch>
        </p:blipFill>
        <p:spPr>
          <a:xfrm>
            <a:off x="1118988" y="1263896"/>
            <a:ext cx="4635583" cy="4334271"/>
          </a:xfrm>
          <a:prstGeom prst="rect">
            <a:avLst/>
          </a:prstGeom>
        </p:spPr>
      </p:pic>
    </p:spTree>
    <p:extLst>
      <p:ext uri="{BB962C8B-B14F-4D97-AF65-F5344CB8AC3E}">
        <p14:creationId xmlns="" xmlns:p14="http://schemas.microsoft.com/office/powerpoint/2010/main" val="231663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 xmlns:a16="http://schemas.microsoft.com/office/drawing/2014/main" id="{D961B5FF-21F9-40A1-9EF4-9EC48BCDFFAB}"/>
              </a:ext>
            </a:extLst>
          </p:cNvPr>
          <p:cNvSpPr>
            <a:spLocks noGrp="1"/>
          </p:cNvSpPr>
          <p:nvPr>
            <p:ph type="title"/>
          </p:nvPr>
        </p:nvSpPr>
        <p:spPr>
          <a:xfrm>
            <a:off x="5411931" y="452718"/>
            <a:ext cx="4638903" cy="1400530"/>
          </a:xfrm>
        </p:spPr>
        <p:txBody>
          <a:bodyPr>
            <a:normAutofit/>
          </a:bodyPr>
          <a:lstStyle/>
          <a:p>
            <a:r>
              <a:rPr lang="tr-TR" dirty="0"/>
              <a:t>YENİLENEBİLİR</a:t>
            </a:r>
            <a:br>
              <a:rPr lang="tr-TR" dirty="0"/>
            </a:br>
            <a:r>
              <a:rPr lang="tr-TR" dirty="0"/>
              <a:t>ENERJİ</a:t>
            </a:r>
          </a:p>
        </p:txBody>
      </p:sp>
      <p:sp>
        <p:nvSpPr>
          <p:cNvPr id="30" name="Freeform 31">
            <a:extLst>
              <a:ext uri="{FF2B5EF4-FFF2-40B4-BE49-F238E27FC236}">
                <a16:creationId xmlns=""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Resim 4" descr="açık hava, eski, yel değirmeni içeren bir resim&#10;&#10;Açıklama otomatik olarak oluşturuldu">
            <a:extLst>
              <a:ext uri="{FF2B5EF4-FFF2-40B4-BE49-F238E27FC236}">
                <a16:creationId xmlns="" xmlns:a16="http://schemas.microsoft.com/office/drawing/2014/main" id="{F254828B-4527-4736-ABBA-390ADE6C44D1}"/>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r="1" b="2436"/>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8" name="Rectangle 27">
            <a:extLst>
              <a:ext uri="{FF2B5EF4-FFF2-40B4-BE49-F238E27FC236}">
                <a16:creationId xmlns="" xmlns:a16="http://schemas.microsoft.com/office/drawing/2014/main" id="{D6F18ACE-6E82-4ADC-8A2F-A1771B309B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 xmlns:a16="http://schemas.microsoft.com/office/drawing/2014/main" id="{D7462B00-05F4-4592-973C-6237D223E2C7}"/>
              </a:ext>
            </a:extLst>
          </p:cNvPr>
          <p:cNvSpPr>
            <a:spLocks noGrp="1"/>
          </p:cNvSpPr>
          <p:nvPr>
            <p:ph idx="1"/>
          </p:nvPr>
        </p:nvSpPr>
        <p:spPr>
          <a:xfrm>
            <a:off x="5410950" y="2052918"/>
            <a:ext cx="4638903" cy="4195481"/>
          </a:xfrm>
        </p:spPr>
        <p:txBody>
          <a:bodyPr>
            <a:noAutofit/>
          </a:bodyPr>
          <a:lstStyle/>
          <a:p>
            <a:pPr>
              <a:lnSpc>
                <a:spcPct val="90000"/>
              </a:lnSpc>
            </a:pPr>
            <a:r>
              <a:rPr lang="tr-TR" dirty="0">
                <a:latin typeface="Times New Roman" panose="02020603050405020304" pitchFamily="18" charset="0"/>
                <a:cs typeface="Times New Roman" panose="02020603050405020304" pitchFamily="18" charset="0"/>
              </a:rPr>
              <a:t>Enerji kaynaklarının </a:t>
            </a:r>
            <a:r>
              <a:rPr lang="tr-TR" dirty="0" smtClean="0">
                <a:latin typeface="Times New Roman" panose="02020603050405020304" pitchFamily="18" charset="0"/>
                <a:cs typeface="Times New Roman" panose="02020603050405020304" pitchFamily="18" charset="0"/>
              </a:rPr>
              <a:t>gün </a:t>
            </a:r>
            <a:r>
              <a:rPr lang="tr-TR" dirty="0">
                <a:latin typeface="Times New Roman" panose="02020603050405020304" pitchFamily="18" charset="0"/>
                <a:cs typeface="Times New Roman" panose="02020603050405020304" pitchFamily="18" charset="0"/>
              </a:rPr>
              <a:t>geçtikçe tükenmesi ve artan enerji ihtiyaçlarımız biz insanlara yenilenebilir ve temiz enerji elde etmenin önemini kanıtlamaktadır.</a:t>
            </a:r>
            <a:r>
              <a:rPr lang="tr-TR" dirty="0"/>
              <a:t> </a:t>
            </a:r>
            <a:endParaRPr lang="tr-TR" dirty="0">
              <a:latin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 xmlns:a16="http://schemas.microsoft.com/office/drawing/2014/main" id="{E08D3514-3C2A-405E-89E9-F5264B3F51F8}"/>
              </a:ext>
            </a:extLst>
          </p:cNvPr>
          <p:cNvSpPr txBox="1"/>
          <p:nvPr/>
        </p:nvSpPr>
        <p:spPr>
          <a:xfrm>
            <a:off x="9335129" y="6657945"/>
            <a:ext cx="2856871" cy="200055"/>
          </a:xfrm>
          <a:prstGeom prst="rect">
            <a:avLst/>
          </a:prstGeom>
          <a:solidFill>
            <a:srgbClr val="000000"/>
          </a:solidFill>
        </p:spPr>
        <p:txBody>
          <a:bodyPr wrap="none" rtlCol="0">
            <a:spAutoFit/>
          </a:bodyPr>
          <a:lstStyle/>
          <a:p>
            <a:pPr algn="r">
              <a:spcAft>
                <a:spcPts val="600"/>
              </a:spcAft>
            </a:pPr>
            <a:r>
              <a:rPr lang="tr-TR" sz="700">
                <a:solidFill>
                  <a:srgbClr val="FFFFFF"/>
                </a:solidFill>
                <a:hlinkClick r:id="rId4" tooltip="https://tr.wikipedia.org/wiki/John_Wallis_Titt">
                  <a:extLst>
                    <a:ext uri="{A12FA001-AC4F-418D-AE19-62706E023703}">
                      <ahyp:hlinkClr xmlns="" xmlns:ahyp="http://schemas.microsoft.com/office/drawing/2018/hyperlinkcolor" val="tx"/>
                    </a:ext>
                  </a:extLst>
                </a:hlinkClick>
              </a:rPr>
              <a:t>Bu Fotoğraf</a:t>
            </a:r>
            <a:r>
              <a:rPr lang="tr-TR" sz="700">
                <a:solidFill>
                  <a:srgbClr val="FFFFFF"/>
                </a:solidFill>
              </a:rPr>
              <a:t>, Bilinmeyen Yazar, </a:t>
            </a:r>
            <a:r>
              <a:rPr lang="tr-TR" sz="700">
                <a:solidFill>
                  <a:srgbClr val="FFFFFF"/>
                </a:solidFill>
                <a:hlinkClick r:id="rId5" tooltip="https://creativecommons.org/licenses/by-sa/3.0/">
                  <a:extLst>
                    <a:ext uri="{A12FA001-AC4F-418D-AE19-62706E023703}">
                      <ahyp:hlinkClr xmlns="" xmlns:ahyp="http://schemas.microsoft.com/office/drawing/2018/hyperlinkcolor" val="tx"/>
                    </a:ext>
                  </a:extLst>
                </a:hlinkClick>
              </a:rPr>
              <a:t>CC BY-SA</a:t>
            </a:r>
            <a:r>
              <a:rPr lang="tr-TR" sz="700">
                <a:solidFill>
                  <a:srgbClr val="FFFFFF"/>
                </a:solidFill>
              </a:rPr>
              <a:t> altında lisanslanmıştır</a:t>
            </a:r>
          </a:p>
        </p:txBody>
      </p:sp>
    </p:spTree>
    <p:extLst>
      <p:ext uri="{BB962C8B-B14F-4D97-AF65-F5344CB8AC3E}">
        <p14:creationId xmlns="" xmlns:p14="http://schemas.microsoft.com/office/powerpoint/2010/main" val="2166056285"/>
      </p:ext>
    </p:extLst>
  </p:cSld>
  <p:clrMapOvr>
    <a:masterClrMapping/>
  </p:clrMapOvr>
  <mc:AlternateContent xmlns:mc="http://schemas.openxmlformats.org/markup-compatibility/2006">
    <mc:Choice xmlns="" xmlns:p14="http://schemas.microsoft.com/office/powerpoint/2010/main" Requires="p14">
      <p:transition spd="slow" p14:dur="2000" advTm="12078"/>
    </mc:Choice>
    <mc:Fallback>
      <p:transition spd="slow" advTm="1207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DFFC313-3859-4BAF-BEAD-15FD781AD90A}"/>
              </a:ext>
            </a:extLst>
          </p:cNvPr>
          <p:cNvSpPr>
            <a:spLocks noGrp="1"/>
          </p:cNvSpPr>
          <p:nvPr>
            <p:ph type="title"/>
          </p:nvPr>
        </p:nvSpPr>
        <p:spPr>
          <a:xfrm>
            <a:off x="5242634" y="770917"/>
            <a:ext cx="5877676" cy="1478570"/>
          </a:xfrm>
        </p:spPr>
        <p:txBody>
          <a:bodyPr vert="horz" lIns="91440" tIns="45720" rIns="91440" bIns="45720" rtlCol="0" anchor="ctr">
            <a:normAutofit/>
          </a:bodyPr>
          <a:lstStyle/>
          <a:p>
            <a:r>
              <a:rPr lang="en-US" sz="3600" dirty="0"/>
              <a:t>AYDINLATMA ELEMANI (YÜK)</a:t>
            </a:r>
          </a:p>
        </p:txBody>
      </p:sp>
      <p:pic>
        <p:nvPicPr>
          <p:cNvPr id="5" name="İçerik Yer Tutucusu 4">
            <a:extLst>
              <a:ext uri="{FF2B5EF4-FFF2-40B4-BE49-F238E27FC236}">
                <a16:creationId xmlns="" xmlns:a16="http://schemas.microsoft.com/office/drawing/2014/main" id="{658F7281-A69D-4DD3-82FB-52D7C1F871C1}"/>
              </a:ext>
            </a:extLst>
          </p:cNvPr>
          <p:cNvPicPr>
            <a:picLocks noGrp="1" noChangeAspect="1"/>
          </p:cNvPicPr>
          <p:nvPr>
            <p:ph idx="1"/>
          </p:nvPr>
        </p:nvPicPr>
        <p:blipFill rotWithShape="1">
          <a:blip r:embed="rId3"/>
          <a:srcRect t="4993" r="1" b="12471"/>
          <a:stretch/>
        </p:blipFill>
        <p:spPr>
          <a:xfrm>
            <a:off x="20" y="1"/>
            <a:ext cx="4635563" cy="2276475"/>
          </a:xfrm>
          <a:custGeom>
            <a:avLst/>
            <a:gdLst/>
            <a:ahLst/>
            <a:cxnLst/>
            <a:rect l="l" t="t" r="r" b="b"/>
            <a:pathLst>
              <a:path w="4635583" h="3427413">
                <a:moveTo>
                  <a:pt x="0" y="0"/>
                </a:moveTo>
                <a:lnTo>
                  <a:pt x="4635583" y="0"/>
                </a:lnTo>
                <a:lnTo>
                  <a:pt x="4635583" y="3427413"/>
                </a:lnTo>
                <a:lnTo>
                  <a:pt x="0" y="3427413"/>
                </a:lnTo>
                <a:close/>
              </a:path>
            </a:pathLst>
          </a:custGeom>
        </p:spPr>
      </p:pic>
      <p:sp>
        <p:nvSpPr>
          <p:cNvPr id="4" name="Metin Yer Tutucusu 3">
            <a:extLst>
              <a:ext uri="{FF2B5EF4-FFF2-40B4-BE49-F238E27FC236}">
                <a16:creationId xmlns="" xmlns:a16="http://schemas.microsoft.com/office/drawing/2014/main" id="{0621F4B3-7785-44EC-B124-1B94B61AEEAD}"/>
              </a:ext>
            </a:extLst>
          </p:cNvPr>
          <p:cNvSpPr>
            <a:spLocks noGrp="1"/>
          </p:cNvSpPr>
          <p:nvPr>
            <p:ph type="body" sz="half" idx="2"/>
          </p:nvPr>
        </p:nvSpPr>
        <p:spPr>
          <a:xfrm>
            <a:off x="5491209" y="2249487"/>
            <a:ext cx="5877677" cy="3541714"/>
          </a:xfrm>
        </p:spPr>
        <p:txBody>
          <a:bodyPr vert="horz" lIns="91440" tIns="45720" rIns="91440" bIns="45720" rtlCol="0">
            <a:normAutofit/>
          </a:bodyPr>
          <a:lstStyle/>
          <a:p>
            <a:pPr indent="-2286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Tez </a:t>
            </a:r>
            <a:r>
              <a:rPr lang="en-US" sz="2000" dirty="0" err="1">
                <a:latin typeface="Times New Roman" panose="02020603050405020304" pitchFamily="18" charset="0"/>
                <a:cs typeface="Times New Roman" panose="02020603050405020304" pitchFamily="18" charset="0"/>
              </a:rPr>
              <a:t>kapsamında</a:t>
            </a:r>
            <a:r>
              <a:rPr lang="en-US" sz="2000" dirty="0">
                <a:latin typeface="Times New Roman" panose="02020603050405020304" pitchFamily="18" charset="0"/>
                <a:cs typeface="Times New Roman" panose="02020603050405020304" pitchFamily="18" charset="0"/>
              </a:rPr>
              <a:t> DC Dinamo Motor </a:t>
            </a:r>
            <a:r>
              <a:rPr lang="en-US" sz="2000" dirty="0" err="1">
                <a:latin typeface="Times New Roman" panose="02020603050405020304" pitchFamily="18" charset="0"/>
                <a:cs typeface="Times New Roman" panose="02020603050405020304" pitchFamily="18" charset="0"/>
              </a:rPr>
              <a:t>yükü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belirlenen</a:t>
            </a:r>
            <a:r>
              <a:rPr lang="en-US" sz="2000" dirty="0">
                <a:latin typeface="Times New Roman" panose="02020603050405020304" pitchFamily="18" charset="0"/>
                <a:cs typeface="Times New Roman" panose="02020603050405020304" pitchFamily="18" charset="0"/>
              </a:rPr>
              <a:t> LED (Ultra </a:t>
            </a:r>
            <a:r>
              <a:rPr lang="en-US" sz="2000" dirty="0" err="1">
                <a:latin typeface="Times New Roman" panose="02020603050405020304" pitchFamily="18" charset="0"/>
                <a:cs typeface="Times New Roman" panose="02020603050405020304" pitchFamily="18" charset="0"/>
              </a:rPr>
              <a:t>yüksek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lümen</a:t>
            </a:r>
            <a:r>
              <a:rPr lang="en-US" sz="2000" dirty="0">
                <a:latin typeface="Times New Roman" panose="02020603050405020304" pitchFamily="18" charset="0"/>
                <a:cs typeface="Times New Roman" panose="02020603050405020304" pitchFamily="18" charset="0"/>
              </a:rPr>
              <a:t> 4040 SMD LED </a:t>
            </a:r>
            <a:r>
              <a:rPr lang="en-US" sz="2000" dirty="0" err="1">
                <a:latin typeface="Times New Roman" panose="02020603050405020304" pitchFamily="18" charset="0"/>
                <a:cs typeface="Times New Roman" panose="02020603050405020304" pitchFamily="18" charset="0"/>
              </a:rPr>
              <a:t>şerit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ışık</a:t>
            </a:r>
            <a:r>
              <a:rPr lang="en-US" sz="2000" dirty="0">
                <a:latin typeface="Times New Roman" panose="02020603050405020304" pitchFamily="18" charset="0"/>
                <a:cs typeface="Times New Roman" panose="02020603050405020304" pitchFamily="18" charset="0"/>
              </a:rPr>
              <a:t> 12V 5M 300LED/600LED) </a:t>
            </a:r>
            <a:r>
              <a:rPr lang="en-US" sz="2000" dirty="0" err="1">
                <a:latin typeface="Times New Roman" panose="02020603050405020304" pitchFamily="18" charset="0"/>
                <a:cs typeface="Times New Roman" panose="02020603050405020304" pitchFamily="18" charset="0"/>
              </a:rPr>
              <a:t>temin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edilmiştir</a:t>
            </a:r>
            <a:r>
              <a:rPr lang="en-US" sz="2000" dirty="0">
                <a:latin typeface="Times New Roman" panose="02020603050405020304" pitchFamily="18" charset="0"/>
                <a:cs typeface="Times New Roman" panose="02020603050405020304" pitchFamily="18" charset="0"/>
              </a:rPr>
              <a:t>. </a:t>
            </a:r>
          </a:p>
        </p:txBody>
      </p:sp>
      <p:pic>
        <p:nvPicPr>
          <p:cNvPr id="6" name="Resim 5">
            <a:extLst>
              <a:ext uri="{FF2B5EF4-FFF2-40B4-BE49-F238E27FC236}">
                <a16:creationId xmlns="" xmlns:a16="http://schemas.microsoft.com/office/drawing/2014/main" id="{F639C042-2778-47D2-9DB2-6BCEFBBA859A}"/>
              </a:ext>
            </a:extLst>
          </p:cNvPr>
          <p:cNvPicPr>
            <a:picLocks noChangeAspect="1"/>
          </p:cNvPicPr>
          <p:nvPr/>
        </p:nvPicPr>
        <p:blipFill rotWithShape="1">
          <a:blip r:embed="rId4"/>
          <a:srcRect t="14152" b="36534"/>
          <a:stretch/>
        </p:blipFill>
        <p:spPr>
          <a:xfrm>
            <a:off x="20" y="2285999"/>
            <a:ext cx="4635563" cy="2286001"/>
          </a:xfrm>
          <a:custGeom>
            <a:avLst/>
            <a:gdLst/>
            <a:ahLst/>
            <a:cxnLst/>
            <a:rect l="l" t="t" r="r" b="b"/>
            <a:pathLst>
              <a:path w="4635583" h="3430587">
                <a:moveTo>
                  <a:pt x="0" y="0"/>
                </a:moveTo>
                <a:lnTo>
                  <a:pt x="4635583" y="0"/>
                </a:lnTo>
                <a:lnTo>
                  <a:pt x="4635583" y="3430587"/>
                </a:lnTo>
                <a:lnTo>
                  <a:pt x="0" y="3430587"/>
                </a:lnTo>
                <a:close/>
              </a:path>
            </a:pathLst>
          </a:custGeom>
        </p:spPr>
      </p:pic>
      <p:pic>
        <p:nvPicPr>
          <p:cNvPr id="7" name="Resim 6">
            <a:extLst>
              <a:ext uri="{FF2B5EF4-FFF2-40B4-BE49-F238E27FC236}">
                <a16:creationId xmlns="" xmlns:a16="http://schemas.microsoft.com/office/drawing/2014/main" id="{7790A877-677A-4057-BD51-7DE3A258F6FF}"/>
              </a:ext>
            </a:extLst>
          </p:cNvPr>
          <p:cNvPicPr>
            <a:picLocks noChangeAspect="1"/>
          </p:cNvPicPr>
          <p:nvPr/>
        </p:nvPicPr>
        <p:blipFill rotWithShape="1">
          <a:blip r:embed="rId5"/>
          <a:srcRect t="18072" r="1" b="15288"/>
          <a:stretch/>
        </p:blipFill>
        <p:spPr>
          <a:xfrm>
            <a:off x="20" y="4572000"/>
            <a:ext cx="4635563" cy="2286001"/>
          </a:xfrm>
          <a:custGeom>
            <a:avLst/>
            <a:gdLst/>
            <a:ahLst/>
            <a:cxnLst/>
            <a:rect l="l" t="t" r="r" b="b"/>
            <a:pathLst>
              <a:path w="4635583" h="3430587">
                <a:moveTo>
                  <a:pt x="0" y="0"/>
                </a:moveTo>
                <a:lnTo>
                  <a:pt x="4635583" y="0"/>
                </a:lnTo>
                <a:lnTo>
                  <a:pt x="4635583" y="3430587"/>
                </a:lnTo>
                <a:lnTo>
                  <a:pt x="0" y="3430587"/>
                </a:lnTo>
                <a:close/>
              </a:path>
            </a:pathLst>
          </a:custGeom>
        </p:spPr>
      </p:pic>
    </p:spTree>
    <p:extLst>
      <p:ext uri="{BB962C8B-B14F-4D97-AF65-F5344CB8AC3E}">
        <p14:creationId xmlns="" xmlns:p14="http://schemas.microsoft.com/office/powerpoint/2010/main" val="2686095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404758D1-991A-4910-830D-9D58AB1E47AB}"/>
              </a:ext>
            </a:extLst>
          </p:cNvPr>
          <p:cNvSpPr>
            <a:spLocks noGrp="1"/>
          </p:cNvSpPr>
          <p:nvPr>
            <p:ph type="title"/>
          </p:nvPr>
        </p:nvSpPr>
        <p:spPr>
          <a:xfrm>
            <a:off x="1141412" y="618518"/>
            <a:ext cx="5894387" cy="1478570"/>
          </a:xfrm>
        </p:spPr>
        <p:txBody>
          <a:bodyPr vert="horz" lIns="91440" tIns="45720" rIns="91440" bIns="45720" rtlCol="0" anchor="b">
            <a:normAutofit/>
          </a:bodyPr>
          <a:lstStyle/>
          <a:p>
            <a:r>
              <a:rPr lang="en-US" sz="3600" dirty="0"/>
              <a:t>4.1.5 DC-DC Step-Up </a:t>
            </a:r>
            <a:r>
              <a:rPr lang="en-US" sz="3600" dirty="0" err="1"/>
              <a:t>Voltaj</a:t>
            </a:r>
            <a:r>
              <a:rPr lang="en-US" sz="3600" dirty="0"/>
              <a:t> </a:t>
            </a:r>
            <a:r>
              <a:rPr lang="en-US" sz="3600" dirty="0" err="1"/>
              <a:t>Regülatör</a:t>
            </a:r>
            <a:r>
              <a:rPr lang="en-US" sz="3600" dirty="0"/>
              <a:t> </a:t>
            </a:r>
            <a:r>
              <a:rPr lang="en-US" sz="3600" dirty="0" err="1"/>
              <a:t>Kartı</a:t>
            </a:r>
            <a:endParaRPr lang="en-US" sz="3600" dirty="0"/>
          </a:p>
        </p:txBody>
      </p:sp>
      <p:sp>
        <p:nvSpPr>
          <p:cNvPr id="4" name="Metin Yer Tutucusu 3">
            <a:extLst>
              <a:ext uri="{FF2B5EF4-FFF2-40B4-BE49-F238E27FC236}">
                <a16:creationId xmlns="" xmlns:a16="http://schemas.microsoft.com/office/drawing/2014/main" id="{A1C3A479-46E3-42E7-B0DB-31803E5980A8}"/>
              </a:ext>
            </a:extLst>
          </p:cNvPr>
          <p:cNvSpPr>
            <a:spLocks noGrp="1"/>
          </p:cNvSpPr>
          <p:nvPr>
            <p:ph type="body" sz="half" idx="2"/>
          </p:nvPr>
        </p:nvSpPr>
        <p:spPr>
          <a:xfrm>
            <a:off x="1141412" y="2249487"/>
            <a:ext cx="5894388" cy="3541714"/>
          </a:xfrm>
        </p:spPr>
        <p:txBody>
          <a:bodyPr vert="horz" lIns="91440" tIns="45720" rIns="91440" bIns="45720" rtlCol="0">
            <a:noAutofit/>
          </a:bodyPr>
          <a:lstStyle/>
          <a:p>
            <a:pPr indent="-228600">
              <a:lnSpc>
                <a:spcPct val="110000"/>
              </a:lnSpc>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Voltaj</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değerini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yükseltmek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amacıyla</a:t>
            </a:r>
            <a:r>
              <a:rPr lang="en-US" sz="2000" dirty="0">
                <a:latin typeface="Times New Roman" panose="02020603050405020304" pitchFamily="18" charset="0"/>
                <a:cs typeface="Times New Roman" panose="02020603050405020304" pitchFamily="18" charset="0"/>
              </a:rPr>
              <a:t> DC-DC step-up </a:t>
            </a:r>
            <a:r>
              <a:rPr lang="en-US" sz="2000" dirty="0" err="1">
                <a:latin typeface="Times New Roman" panose="02020603050405020304" pitchFamily="18" charset="0"/>
                <a:cs typeface="Times New Roman" panose="02020603050405020304" pitchFamily="18" charset="0"/>
              </a:rPr>
              <a:t>voltaj</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regülatör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kartı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temin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edilmiştir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Üzerinde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anahtarlamalı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gerilim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regülatörü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olan</a:t>
            </a:r>
            <a:r>
              <a:rPr lang="en-US" sz="2000" dirty="0">
                <a:latin typeface="Times New Roman" panose="02020603050405020304" pitchFamily="18" charset="0"/>
                <a:cs typeface="Times New Roman" panose="02020603050405020304" pitchFamily="18" charset="0"/>
              </a:rPr>
              <a:t> Xl6009 </a:t>
            </a:r>
            <a:r>
              <a:rPr lang="en-US" sz="2000" dirty="0" err="1">
                <a:latin typeface="Times New Roman" panose="02020603050405020304" pitchFamily="18" charset="0"/>
                <a:cs typeface="Times New Roman" panose="02020603050405020304" pitchFamily="18" charset="0"/>
              </a:rPr>
              <a:t>entegresi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bulunmaktadır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Regülatör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üzerinden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Ortalama</a:t>
            </a:r>
            <a:r>
              <a:rPr lang="en-US" sz="2000" dirty="0">
                <a:latin typeface="Times New Roman" panose="02020603050405020304" pitchFamily="18" charset="0"/>
                <a:cs typeface="Times New Roman" panose="02020603050405020304" pitchFamily="18" charset="0"/>
              </a:rPr>
              <a:t> 18 </a:t>
            </a:r>
            <a:r>
              <a:rPr lang="en-US" sz="2000" dirty="0" err="1">
                <a:latin typeface="Times New Roman" panose="02020603050405020304" pitchFamily="18" charset="0"/>
                <a:cs typeface="Times New Roman" panose="02020603050405020304" pitchFamily="18" charset="0"/>
              </a:rPr>
              <a:t>Watt’lık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güç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alınabilmektedir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Giriş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gerilimi</a:t>
            </a:r>
            <a:r>
              <a:rPr lang="en-US" sz="2000" dirty="0">
                <a:latin typeface="Times New Roman" panose="02020603050405020304" pitchFamily="18" charset="0"/>
                <a:cs typeface="Times New Roman" panose="02020603050405020304" pitchFamily="18" charset="0"/>
              </a:rPr>
              <a:t> 3.5-32V </a:t>
            </a:r>
            <a:r>
              <a:rPr lang="en-US" sz="2000" dirty="0" err="1">
                <a:latin typeface="Times New Roman" panose="02020603050405020304" pitchFamily="18" charset="0"/>
                <a:cs typeface="Times New Roman" panose="02020603050405020304" pitchFamily="18" charset="0"/>
              </a:rPr>
              <a:t>arasıdır</a:t>
            </a:r>
            <a:r>
              <a:rPr lang="en-US" sz="2000" dirty="0">
                <a:latin typeface="Times New Roman" panose="02020603050405020304" pitchFamily="18" charset="0"/>
                <a:cs typeface="Times New Roman" panose="02020603050405020304" pitchFamily="18" charset="0"/>
              </a:rPr>
              <a:t>. Bu </a:t>
            </a:r>
            <a:r>
              <a:rPr lang="en-US" sz="2000" dirty="0" err="1">
                <a:latin typeface="Times New Roman" panose="02020603050405020304" pitchFamily="18" charset="0"/>
                <a:cs typeface="Times New Roman" panose="02020603050405020304" pitchFamily="18" charset="0"/>
              </a:rPr>
              <a:t>aralıkta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uygulanan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voltaja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değerine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a:t>
            </a:r>
            <a:r>
              <a:rPr lang="en-US" sz="2000" dirty="0">
                <a:latin typeface="Times New Roman" panose="02020603050405020304" pitchFamily="18" charset="0"/>
                <a:cs typeface="Times New Roman" panose="02020603050405020304" pitchFamily="18" charset="0"/>
              </a:rPr>
              <a:t> kart </a:t>
            </a:r>
            <a:r>
              <a:rPr lang="en-US" sz="2000" dirty="0" err="1">
                <a:latin typeface="Times New Roman" panose="02020603050405020304" pitchFamily="18" charset="0"/>
                <a:cs typeface="Times New Roman" panose="02020603050405020304" pitchFamily="18" charset="0"/>
              </a:rPr>
              <a:t>üzerindeki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trimpottan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yararlanılarak</a:t>
            </a:r>
            <a:r>
              <a:rPr lang="en-US" sz="2000" dirty="0">
                <a:latin typeface="Times New Roman" panose="02020603050405020304" pitchFamily="18" charset="0"/>
                <a:cs typeface="Times New Roman" panose="02020603050405020304" pitchFamily="18" charset="0"/>
              </a:rPr>
              <a:t> 5-35V </a:t>
            </a:r>
            <a:r>
              <a:rPr lang="en-US" sz="2000" dirty="0" err="1">
                <a:latin typeface="Times New Roman" panose="02020603050405020304" pitchFamily="18" charset="0"/>
                <a:cs typeface="Times New Roman" panose="02020603050405020304" pitchFamily="18" charset="0"/>
              </a:rPr>
              <a:t>arası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çıkış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gerilimi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edilebilir</a:t>
            </a:r>
            <a:r>
              <a:rPr lang="en-US" sz="2000" dirty="0">
                <a:latin typeface="Times New Roman" panose="02020603050405020304" pitchFamily="18" charset="0"/>
                <a:cs typeface="Times New Roman" panose="02020603050405020304" pitchFamily="18" charset="0"/>
              </a:rPr>
              <a:t>.</a:t>
            </a:r>
            <a:endParaRPr lang="tr-TR" sz="20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 xmlns:a16="http://schemas.microsoft.com/office/drawing/2014/main" id="{714F0F72-23C6-4809-8E4D-DF0AE5A7FCD4}"/>
              </a:ext>
            </a:extLst>
          </p:cNvPr>
          <p:cNvPicPr>
            <a:picLocks noChangeAspect="1"/>
          </p:cNvPicPr>
          <p:nvPr/>
        </p:nvPicPr>
        <p:blipFill rotWithShape="1">
          <a:blip r:embed="rId3"/>
          <a:srcRect l="14353" r="1040" b="3"/>
          <a:stretch/>
        </p:blipFill>
        <p:spPr>
          <a:xfrm>
            <a:off x="7619998" y="780235"/>
            <a:ext cx="3425199" cy="2337870"/>
          </a:xfrm>
          <a:custGeom>
            <a:avLst/>
            <a:gdLst/>
            <a:ahLst/>
            <a:cxnLst/>
            <a:rect l="l" t="t" r="r" b="b"/>
            <a:pathLst>
              <a:path w="3425199" h="2337870">
                <a:moveTo>
                  <a:pt x="166465" y="0"/>
                </a:moveTo>
                <a:lnTo>
                  <a:pt x="3425199" y="0"/>
                </a:lnTo>
                <a:lnTo>
                  <a:pt x="3425199" y="2337870"/>
                </a:lnTo>
                <a:lnTo>
                  <a:pt x="0" y="2337870"/>
                </a:lnTo>
                <a:lnTo>
                  <a:pt x="0" y="166465"/>
                </a:lnTo>
                <a:cubicBezTo>
                  <a:pt x="0" y="74529"/>
                  <a:pt x="74529" y="0"/>
                  <a:pt x="166465"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6" name="Resim 5">
            <a:extLst>
              <a:ext uri="{FF2B5EF4-FFF2-40B4-BE49-F238E27FC236}">
                <a16:creationId xmlns="" xmlns:a16="http://schemas.microsoft.com/office/drawing/2014/main" id="{043DA5A3-B11E-429C-AA26-25CCE0195520}"/>
              </a:ext>
            </a:extLst>
          </p:cNvPr>
          <p:cNvPicPr>
            <a:picLocks noChangeAspect="1"/>
          </p:cNvPicPr>
          <p:nvPr/>
        </p:nvPicPr>
        <p:blipFill rotWithShape="1">
          <a:blip r:embed="rId4"/>
          <a:srcRect l="19732" r="7379" b="-1"/>
          <a:stretch/>
        </p:blipFill>
        <p:spPr>
          <a:xfrm>
            <a:off x="7619998" y="3282697"/>
            <a:ext cx="3425199" cy="2337870"/>
          </a:xfrm>
          <a:custGeom>
            <a:avLst/>
            <a:gdLst/>
            <a:ahLst/>
            <a:cxnLst/>
            <a:rect l="l" t="t" r="r" b="b"/>
            <a:pathLst>
              <a:path w="3425199" h="2337870">
                <a:moveTo>
                  <a:pt x="0" y="0"/>
                </a:moveTo>
                <a:lnTo>
                  <a:pt x="3425199" y="0"/>
                </a:lnTo>
                <a:lnTo>
                  <a:pt x="3425199" y="2171405"/>
                </a:lnTo>
                <a:cubicBezTo>
                  <a:pt x="3425199" y="2263341"/>
                  <a:pt x="3350670" y="2337870"/>
                  <a:pt x="3258734" y="2337870"/>
                </a:cubicBezTo>
                <a:lnTo>
                  <a:pt x="0" y="2337870"/>
                </a:ln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 xmlns:p14="http://schemas.microsoft.com/office/powerpoint/2010/main" val="4083625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61F4ECD9-5F72-43A2-8E9B-F6474E2B7DE1}"/>
              </a:ext>
            </a:extLst>
          </p:cNvPr>
          <p:cNvSpPr>
            <a:spLocks noGrp="1"/>
          </p:cNvSpPr>
          <p:nvPr>
            <p:ph type="title"/>
          </p:nvPr>
        </p:nvSpPr>
        <p:spPr>
          <a:xfrm>
            <a:off x="1141412" y="618518"/>
            <a:ext cx="5894387" cy="1478570"/>
          </a:xfrm>
        </p:spPr>
        <p:txBody>
          <a:bodyPr vert="horz" lIns="91440" tIns="45720" rIns="91440" bIns="45720" rtlCol="0" anchor="b">
            <a:normAutofit/>
          </a:bodyPr>
          <a:lstStyle/>
          <a:p>
            <a:r>
              <a:rPr lang="en-US" sz="3600" dirty="0"/>
              <a:t>4.2 </a:t>
            </a:r>
            <a:r>
              <a:rPr lang="en-US" sz="3600" dirty="0" err="1"/>
              <a:t>Tasarlanacak</a:t>
            </a:r>
            <a:r>
              <a:rPr lang="en-US" sz="3600" dirty="0"/>
              <a:t> </a:t>
            </a:r>
            <a:r>
              <a:rPr lang="en-US" sz="3600" dirty="0" err="1"/>
              <a:t>Sistemin</a:t>
            </a:r>
            <a:r>
              <a:rPr lang="en-US" sz="3600" dirty="0"/>
              <a:t> </a:t>
            </a:r>
            <a:r>
              <a:rPr lang="en-US" sz="3600" dirty="0" err="1"/>
              <a:t>Parçalarının</a:t>
            </a:r>
            <a:r>
              <a:rPr lang="en-US" sz="3600" dirty="0"/>
              <a:t> Montes</a:t>
            </a:r>
            <a:r>
              <a:rPr lang="tr-TR" sz="3600" dirty="0"/>
              <a:t>i</a:t>
            </a:r>
            <a:endParaRPr lang="en-US" sz="3600" dirty="0"/>
          </a:p>
        </p:txBody>
      </p:sp>
      <p:pic>
        <p:nvPicPr>
          <p:cNvPr id="8" name="Resim Yer Tutucusu 7">
            <a:extLst>
              <a:ext uri="{FF2B5EF4-FFF2-40B4-BE49-F238E27FC236}">
                <a16:creationId xmlns="" xmlns:a16="http://schemas.microsoft.com/office/drawing/2014/main" id="{9F4EFDF1-D1B3-4F4A-969C-2EC90802898C}"/>
              </a:ext>
            </a:extLst>
          </p:cNvPr>
          <p:cNvPicPr>
            <a:picLocks noGrp="1" noChangeAspect="1"/>
          </p:cNvPicPr>
          <p:nvPr>
            <p:ph type="pic" idx="1"/>
          </p:nvPr>
        </p:nvPicPr>
        <p:blipFill rotWithShape="1">
          <a:blip r:embed="rId3"/>
          <a:srcRect t="14266" r="2" b="44099"/>
          <a:stretch/>
        </p:blipFill>
        <p:spPr>
          <a:xfrm>
            <a:off x="7619998" y="780235"/>
            <a:ext cx="3425199" cy="2337870"/>
          </a:xfrm>
          <a:custGeom>
            <a:avLst/>
            <a:gdLst/>
            <a:ahLst/>
            <a:cxnLst/>
            <a:rect l="l" t="t" r="r" b="b"/>
            <a:pathLst>
              <a:path w="3425199" h="2337870">
                <a:moveTo>
                  <a:pt x="166465" y="0"/>
                </a:moveTo>
                <a:lnTo>
                  <a:pt x="3425199" y="0"/>
                </a:lnTo>
                <a:lnTo>
                  <a:pt x="3425199" y="2337870"/>
                </a:lnTo>
                <a:lnTo>
                  <a:pt x="0" y="2337870"/>
                </a:lnTo>
                <a:lnTo>
                  <a:pt x="0" y="166465"/>
                </a:lnTo>
                <a:cubicBezTo>
                  <a:pt x="0" y="74529"/>
                  <a:pt x="74529" y="0"/>
                  <a:pt x="166465"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Metin Yer Tutucusu 3">
            <a:extLst>
              <a:ext uri="{FF2B5EF4-FFF2-40B4-BE49-F238E27FC236}">
                <a16:creationId xmlns="" xmlns:a16="http://schemas.microsoft.com/office/drawing/2014/main" id="{318D2D59-0A86-4BE3-83C9-895C698992B6}"/>
              </a:ext>
            </a:extLst>
          </p:cNvPr>
          <p:cNvSpPr>
            <a:spLocks noGrp="1"/>
          </p:cNvSpPr>
          <p:nvPr>
            <p:ph type="body" sz="half" idx="2"/>
          </p:nvPr>
        </p:nvSpPr>
        <p:spPr>
          <a:xfrm>
            <a:off x="1141412" y="2249487"/>
            <a:ext cx="5894388" cy="3541714"/>
          </a:xfrm>
        </p:spPr>
        <p:txBody>
          <a:bodyPr vert="horz" lIns="91440" tIns="45720" rIns="91440" bIns="45720" rtlCol="0">
            <a:normAutofit/>
          </a:bodyPr>
          <a:lstStyle/>
          <a:p>
            <a:pPr indent="-2286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DC Dinamo </a:t>
            </a:r>
            <a:r>
              <a:rPr lang="en-US" sz="2000" dirty="0" err="1">
                <a:latin typeface="Times New Roman" panose="02020603050405020304" pitchFamily="18" charset="0"/>
                <a:cs typeface="Times New Roman" panose="02020603050405020304" pitchFamily="18" charset="0"/>
              </a:rPr>
              <a:t>Motoru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baştan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planlandığı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şekilde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vantilatörün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boyun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bölgesine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ölçülü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planlanmış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şekilde</a:t>
            </a:r>
            <a:r>
              <a:rPr lang="en-US" sz="2000" dirty="0">
                <a:latin typeface="Times New Roman" panose="02020603050405020304" pitchFamily="18" charset="0"/>
                <a:cs typeface="Times New Roman" panose="02020603050405020304" pitchFamily="18" charset="0"/>
              </a:rPr>
              <a:t> monte </a:t>
            </a:r>
            <a:r>
              <a:rPr lang="en-US" sz="2000" dirty="0" err="1">
                <a:latin typeface="Times New Roman" panose="02020603050405020304" pitchFamily="18" charset="0"/>
                <a:cs typeface="Times New Roman" panose="02020603050405020304" pitchFamily="18" charset="0"/>
              </a:rPr>
              <a:t>edildi</a:t>
            </a:r>
            <a:r>
              <a:rPr lang="en-US" sz="2000" dirty="0">
                <a:latin typeface="Times New Roman" panose="02020603050405020304" pitchFamily="18" charset="0"/>
                <a:cs typeface="Times New Roman" panose="02020603050405020304" pitchFamily="18" charset="0"/>
              </a:rPr>
              <a:t>. Bu </a:t>
            </a:r>
            <a:r>
              <a:rPr lang="en-US" sz="2000" dirty="0" err="1">
                <a:latin typeface="Times New Roman" panose="02020603050405020304" pitchFamily="18" charset="0"/>
                <a:cs typeface="Times New Roman" panose="02020603050405020304" pitchFamily="18" charset="0"/>
              </a:rPr>
              <a:t>bağlantı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işlemi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boynu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motor </a:t>
            </a:r>
            <a:r>
              <a:rPr lang="en-US" sz="2000" dirty="0" err="1">
                <a:latin typeface="Times New Roman" panose="02020603050405020304" pitchFamily="18" charset="0"/>
                <a:cs typeface="Times New Roman" panose="02020603050405020304" pitchFamily="18" charset="0"/>
              </a:rPr>
              <a:t>giriş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parçası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arasına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bileşenleri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sabit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tutabilecek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plastik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öncelikle</a:t>
            </a:r>
            <a:r>
              <a:rPr lang="en-US" sz="2000" dirty="0">
                <a:latin typeface="Times New Roman" panose="02020603050405020304" pitchFamily="18" charset="0"/>
                <a:cs typeface="Times New Roman" panose="02020603050405020304" pitchFamily="18" charset="0"/>
              </a:rPr>
              <a:t> 3'lü </a:t>
            </a:r>
            <a:r>
              <a:rPr lang="en-US" sz="2000" dirty="0" err="1">
                <a:latin typeface="Times New Roman" panose="02020603050405020304" pitchFamily="18" charset="0"/>
                <a:cs typeface="Times New Roman" panose="02020603050405020304" pitchFamily="18" charset="0"/>
              </a:rPr>
              <a:t>boyuna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akıllı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alıştırma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yapıldı</a:t>
            </a:r>
            <a:r>
              <a:rPr lang="en-US" sz="2000" dirty="0">
                <a:latin typeface="Times New Roman" panose="02020603050405020304" pitchFamily="18" charset="0"/>
                <a:cs typeface="Times New Roman" panose="02020603050405020304" pitchFamily="18" charset="0"/>
              </a:rPr>
              <a:t>. </a:t>
            </a:r>
            <a:endParaRPr lang="tr-TR" sz="2000" dirty="0">
              <a:latin typeface="Times New Roman" panose="02020603050405020304" pitchFamily="18" charset="0"/>
              <a:cs typeface="Times New Roman" panose="02020603050405020304" pitchFamily="18" charset="0"/>
            </a:endParaRPr>
          </a:p>
        </p:txBody>
      </p:sp>
      <p:pic>
        <p:nvPicPr>
          <p:cNvPr id="7" name="Resim 6">
            <a:extLst>
              <a:ext uri="{FF2B5EF4-FFF2-40B4-BE49-F238E27FC236}">
                <a16:creationId xmlns="" xmlns:a16="http://schemas.microsoft.com/office/drawing/2014/main" id="{5AB32CE6-E70F-49C6-A82F-9F1AAA96003C}"/>
              </a:ext>
            </a:extLst>
          </p:cNvPr>
          <p:cNvPicPr>
            <a:picLocks noChangeAspect="1"/>
          </p:cNvPicPr>
          <p:nvPr/>
        </p:nvPicPr>
        <p:blipFill rotWithShape="1">
          <a:blip r:embed="rId4"/>
          <a:srcRect t="11504" r="2" b="30651"/>
          <a:stretch/>
        </p:blipFill>
        <p:spPr>
          <a:xfrm>
            <a:off x="7619998" y="3282697"/>
            <a:ext cx="3425199" cy="2337870"/>
          </a:xfrm>
          <a:custGeom>
            <a:avLst/>
            <a:gdLst/>
            <a:ahLst/>
            <a:cxnLst/>
            <a:rect l="l" t="t" r="r" b="b"/>
            <a:pathLst>
              <a:path w="3425199" h="2337870">
                <a:moveTo>
                  <a:pt x="0" y="0"/>
                </a:moveTo>
                <a:lnTo>
                  <a:pt x="3425199" y="0"/>
                </a:lnTo>
                <a:lnTo>
                  <a:pt x="3425199" y="2171405"/>
                </a:lnTo>
                <a:cubicBezTo>
                  <a:pt x="3425199" y="2263341"/>
                  <a:pt x="3350670" y="2337870"/>
                  <a:pt x="3258734" y="2337870"/>
                </a:cubicBezTo>
                <a:lnTo>
                  <a:pt x="0" y="2337870"/>
                </a:ln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 xmlns:p14="http://schemas.microsoft.com/office/powerpoint/2010/main" val="947201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 xmlns:a16="http://schemas.microsoft.com/office/drawing/2014/main" id="{91B28F63-CF00-448F-B141-FE33C33B189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33" name="Picture 32">
            <a:extLst>
              <a:ext uri="{FF2B5EF4-FFF2-40B4-BE49-F238E27FC236}">
                <a16:creationId xmlns="" xmlns:a16="http://schemas.microsoft.com/office/drawing/2014/main" id="{2AE609E2-8522-44E4-9077-980E5BCF3E1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35" name="Oval 34">
            <a:extLst>
              <a:ext uri="{FF2B5EF4-FFF2-40B4-BE49-F238E27FC236}">
                <a16:creationId xmlns="" xmlns:a16="http://schemas.microsoft.com/office/drawing/2014/main" id="{4FA533C5-33E3-4611-AF9F-72811D8B26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 xmlns:a16="http://schemas.microsoft.com/office/drawing/2014/main" id="{8949AD42-25FD-4C3D-9EEE-B7FEC580998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39" name="Picture 38">
            <a:extLst>
              <a:ext uri="{FF2B5EF4-FFF2-40B4-BE49-F238E27FC236}">
                <a16:creationId xmlns="" xmlns:a16="http://schemas.microsoft.com/office/drawing/2014/main" id="{6AC7D913-60B7-4603-881B-831DA5D3A94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41" name="Rectangle 40">
            <a:extLst>
              <a:ext uri="{FF2B5EF4-FFF2-40B4-BE49-F238E27FC236}">
                <a16:creationId xmlns="" xmlns:a16="http://schemas.microsoft.com/office/drawing/2014/main" id="{87F0FDC4-AD8C-47D9-9131-623C98ADB0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 xmlns:a16="http://schemas.microsoft.com/office/drawing/2014/main" id="{20331F6A-DA09-422D-8CED-00C0B45858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 xmlns:a16="http://schemas.microsoft.com/office/drawing/2014/main" id="{107C2F65-00C4-451C-8BFA-E765DEC17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 xmlns:a16="http://schemas.microsoft.com/office/drawing/2014/main" id="{50DDF752-B2A6-49DC-B474-8E1F71AFF1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764859"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Metin kutusu 2">
            <a:extLst>
              <a:ext uri="{FF2B5EF4-FFF2-40B4-BE49-F238E27FC236}">
                <a16:creationId xmlns="" xmlns:a16="http://schemas.microsoft.com/office/drawing/2014/main" id="{C1743A63-161D-47C7-AC7F-6C0B235A8AA4}"/>
              </a:ext>
            </a:extLst>
          </p:cNvPr>
          <p:cNvSpPr txBox="1"/>
          <p:nvPr/>
        </p:nvSpPr>
        <p:spPr>
          <a:xfrm>
            <a:off x="643467" y="1447798"/>
            <a:ext cx="6282984" cy="4766735"/>
          </a:xfrm>
          <a:prstGeom prst="rect">
            <a:avLst/>
          </a:prstGeom>
        </p:spPr>
        <p:txBody>
          <a:bodyPr vert="horz" lIns="91440" tIns="45720" rIns="91440" bIns="45720" rtlCol="0" anchor="t">
            <a:normAutofit/>
          </a:bodyPr>
          <a:lstStyle/>
          <a:p>
            <a:pPr indent="-228600">
              <a:lnSpc>
                <a:spcPct val="90000"/>
              </a:lnSpc>
              <a:spcBef>
                <a:spcPts val="1000"/>
              </a:spcBef>
              <a:buClr>
                <a:schemeClr val="bg2">
                  <a:lumMod val="40000"/>
                  <a:lumOff val="60000"/>
                </a:schemeClr>
              </a:buClr>
              <a:buSzPct val="80000"/>
              <a:buFont typeface="Wingdings 3" charset="2"/>
              <a:buChar char=""/>
            </a:pPr>
            <a:r>
              <a:rPr lang="en-US" sz="2000" dirty="0" err="1">
                <a:latin typeface="Times New Roman" panose="02020603050405020304" pitchFamily="18" charset="0"/>
                <a:ea typeface="+mj-ea"/>
                <a:cs typeface="Times New Roman" panose="02020603050405020304" pitchFamily="18" charset="0"/>
              </a:rPr>
              <a:t>Motorun</a:t>
            </a:r>
            <a:r>
              <a:rPr lang="en-US" sz="2000" dirty="0">
                <a:latin typeface="Times New Roman" panose="02020603050405020304" pitchFamily="18" charset="0"/>
                <a:ea typeface="+mj-ea"/>
                <a:cs typeface="Times New Roman" panose="02020603050405020304" pitchFamily="18" charset="0"/>
              </a:rPr>
              <a:t> ilk </a:t>
            </a:r>
            <a:r>
              <a:rPr lang="en-US" sz="2000" dirty="0" err="1">
                <a:latin typeface="Times New Roman" panose="02020603050405020304" pitchFamily="18" charset="0"/>
                <a:ea typeface="+mj-ea"/>
                <a:cs typeface="Times New Roman" panose="02020603050405020304" pitchFamily="18" charset="0"/>
              </a:rPr>
              <a:t>dönüş</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halinde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hareket</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kabiliyetinin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sınırlı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olması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sebebiyle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dişli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çarklar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kullanılmıştır</a:t>
            </a:r>
            <a:r>
              <a:rPr lang="en-US" sz="2000" dirty="0">
                <a:latin typeface="Times New Roman" panose="02020603050405020304" pitchFamily="18" charset="0"/>
                <a:ea typeface="+mj-ea"/>
                <a:cs typeface="Times New Roman" panose="02020603050405020304" pitchFamily="18" charset="0"/>
              </a:rPr>
              <a:t>. DC Dinamo </a:t>
            </a:r>
            <a:r>
              <a:rPr lang="en-US" sz="2000" dirty="0" err="1">
                <a:latin typeface="Times New Roman" panose="02020603050405020304" pitchFamily="18" charset="0"/>
                <a:ea typeface="+mj-ea"/>
                <a:cs typeface="Times New Roman" panose="02020603050405020304" pitchFamily="18" charset="0"/>
              </a:rPr>
              <a:t>Motorun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şaftı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plastik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kısımda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bulunan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dişliler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vasıtasıyla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dönüş</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hızını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arttırır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Ağırlık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konusunda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ve</a:t>
            </a:r>
            <a:r>
              <a:rPr lang="en-US" sz="2000" dirty="0">
                <a:latin typeface="Times New Roman" panose="02020603050405020304" pitchFamily="18" charset="0"/>
                <a:ea typeface="+mj-ea"/>
                <a:cs typeface="Times New Roman" panose="02020603050405020304" pitchFamily="18" charset="0"/>
              </a:rPr>
              <a:t> motor </a:t>
            </a:r>
            <a:r>
              <a:rPr lang="en-US" sz="2000" dirty="0" err="1">
                <a:latin typeface="Times New Roman" panose="02020603050405020304" pitchFamily="18" charset="0"/>
                <a:ea typeface="+mj-ea"/>
                <a:cs typeface="Times New Roman" panose="02020603050405020304" pitchFamily="18" charset="0"/>
              </a:rPr>
              <a:t>dönüşü</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için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yapılan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olumlu</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iyileştirmelerin</a:t>
            </a:r>
            <a:r>
              <a:rPr lang="en-US" sz="2000" dirty="0">
                <a:latin typeface="Times New Roman" panose="02020603050405020304" pitchFamily="18" charset="0"/>
                <a:ea typeface="+mj-ea"/>
                <a:cs typeface="Times New Roman" panose="02020603050405020304" pitchFamily="18" charset="0"/>
              </a:rPr>
              <a:t> tasarım </a:t>
            </a:r>
            <a:r>
              <a:rPr lang="en-US" sz="2000" dirty="0" err="1">
                <a:latin typeface="Times New Roman" panose="02020603050405020304" pitchFamily="18" charset="0"/>
                <a:ea typeface="+mj-ea"/>
                <a:cs typeface="Times New Roman" panose="02020603050405020304" pitchFamily="18" charset="0"/>
              </a:rPr>
              <a:t>için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olumlu</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sonuçlar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verdiği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yapılan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denemeler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ve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ölçümler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ile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gözlemlenmiştir</a:t>
            </a:r>
            <a:r>
              <a:rPr lang="en-US" sz="2000" dirty="0">
                <a:latin typeface="Times New Roman" panose="02020603050405020304" pitchFamily="18" charset="0"/>
                <a:ea typeface="+mj-ea"/>
                <a:cs typeface="Times New Roman" panose="02020603050405020304" pitchFamily="18" charset="0"/>
              </a:rPr>
              <a:t>.</a:t>
            </a:r>
          </a:p>
          <a:p>
            <a:pPr indent="-228600">
              <a:lnSpc>
                <a:spcPct val="90000"/>
              </a:lnSpc>
              <a:spcBef>
                <a:spcPts val="1000"/>
              </a:spcBef>
              <a:buClr>
                <a:schemeClr val="bg2">
                  <a:lumMod val="40000"/>
                  <a:lumOff val="60000"/>
                </a:schemeClr>
              </a:buClr>
              <a:buSzPct val="80000"/>
              <a:buFont typeface="Wingdings 3" charset="2"/>
              <a:buChar char=""/>
            </a:pPr>
            <a:r>
              <a:rPr lang="tr-TR" sz="2000" dirty="0">
                <a:latin typeface="Times New Roman" panose="02020603050405020304" pitchFamily="18" charset="0"/>
                <a:ea typeface="+mj-ea"/>
                <a:cs typeface="Times New Roman" panose="02020603050405020304" pitchFamily="18" charset="0"/>
              </a:rPr>
              <a:t>Elde </a:t>
            </a:r>
            <a:r>
              <a:rPr lang="en-US" sz="2000" dirty="0" err="1">
                <a:latin typeface="Times New Roman" panose="02020603050405020304" pitchFamily="18" charset="0"/>
                <a:ea typeface="+mj-ea"/>
                <a:cs typeface="Times New Roman" panose="02020603050405020304" pitchFamily="18" charset="0"/>
              </a:rPr>
              <a:t>edilmek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istenen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projenin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el</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yardımıyla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başlangıç</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testleri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yapıldı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Vantilatör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bıçakları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el</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ile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döndürülerek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bir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ön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hazırlık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aşaması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projeye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uygulandı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Ardından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kompresör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ile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hava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basma</a:t>
            </a:r>
            <a:r>
              <a:rPr lang="en-US" sz="2000" dirty="0">
                <a:latin typeface="Times New Roman" panose="02020603050405020304" pitchFamily="18" charset="0"/>
                <a:ea typeface="+mj-ea"/>
                <a:cs typeface="Times New Roman" panose="02020603050405020304" pitchFamily="18" charset="0"/>
              </a:rPr>
              <a:t> </a:t>
            </a:r>
            <a:r>
              <a:rPr lang="tr-TR" sz="2000" dirty="0">
                <a:latin typeface="Times New Roman" panose="02020603050405020304" pitchFamily="18" charset="0"/>
                <a:ea typeface="+mj-ea"/>
                <a:cs typeface="Times New Roman" panose="02020603050405020304" pitchFamily="18" charset="0"/>
              </a:rPr>
              <a:t>işlemi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gerçekleştirildi</a:t>
            </a:r>
            <a:r>
              <a:rPr lang="tr-TR" sz="2000" dirty="0">
                <a:latin typeface="Times New Roman" panose="02020603050405020304" pitchFamily="18" charset="0"/>
                <a:ea typeface="+mj-ea"/>
                <a:cs typeface="Times New Roman" panose="02020603050405020304" pitchFamily="18" charset="0"/>
              </a:rPr>
              <a:t>.</a:t>
            </a:r>
            <a:endParaRPr lang="en-US" sz="2000"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 xmlns:p14="http://schemas.microsoft.com/office/powerpoint/2010/main" val="1718989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WhatsApp Video 2021-06-01 at 11.19.34 (1)">
            <a:hlinkClick r:id="" action="ppaction://media"/>
            <a:extLst>
              <a:ext uri="{FF2B5EF4-FFF2-40B4-BE49-F238E27FC236}">
                <a16:creationId xmlns="" xmlns:a16="http://schemas.microsoft.com/office/drawing/2014/main" id="{B447B71F-8B20-431F-A271-E8AAD3067425}"/>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942336" y="1123527"/>
            <a:ext cx="2601711" cy="4604800"/>
          </a:xfrm>
          <a:prstGeom prst="rect">
            <a:avLst/>
          </a:prstGeom>
        </p:spPr>
      </p:pic>
      <p:pic>
        <p:nvPicPr>
          <p:cNvPr id="4" name="WhatsApp Video 2021-06-01 at 11.19.35 (1)" descr="kişi içeren bir resim&#10;&#10;Açıklama otomatik olarak oluşturuldu">
            <a:hlinkClick r:id="" action="ppaction://media"/>
            <a:extLst>
              <a:ext uri="{FF2B5EF4-FFF2-40B4-BE49-F238E27FC236}">
                <a16:creationId xmlns="" xmlns:a16="http://schemas.microsoft.com/office/drawing/2014/main" id="{3908F6B5-8408-4BE6-BF10-967D1806ED33}"/>
              </a:ext>
            </a:extLst>
          </p:cNvPr>
          <p:cNvPicPr>
            <a:picLocks noChangeAspect="1"/>
          </p:cNvPicPr>
          <p:nvPr>
            <a:videoFile r:link="rId1"/>
            <p:extLst>
              <p:ext uri="{DAA4B4D4-6D71-4841-9C94-3DE7FCFB9230}">
                <p14:media xmlns="" xmlns:p14="http://schemas.microsoft.com/office/powerpoint/2010/main" r:embed="rId5"/>
              </p:ext>
            </p:extLst>
          </p:nvPr>
        </p:nvPicPr>
        <p:blipFill>
          <a:blip r:embed="rId6"/>
          <a:stretch>
            <a:fillRect/>
          </a:stretch>
        </p:blipFill>
        <p:spPr>
          <a:xfrm>
            <a:off x="4778493" y="1123527"/>
            <a:ext cx="2601711" cy="4604800"/>
          </a:xfrm>
          <a:prstGeom prst="rect">
            <a:avLst/>
          </a:prstGeom>
        </p:spPr>
      </p:pic>
      <p:pic>
        <p:nvPicPr>
          <p:cNvPr id="2" name="WhatsApp Video 2021-06-01 at 11.19.33 (3)" descr="kişi, iç mekan içeren bir resim&#10;&#10;Açıklama otomatik olarak oluşturuldu">
            <a:hlinkClick r:id="" action="ppaction://media"/>
            <a:extLst>
              <a:ext uri="{FF2B5EF4-FFF2-40B4-BE49-F238E27FC236}">
                <a16:creationId xmlns="" xmlns:a16="http://schemas.microsoft.com/office/drawing/2014/main" id="{769CFFA4-0FB4-46DF-A5C1-ACBF18876C6F}"/>
              </a:ext>
            </a:extLst>
          </p:cNvPr>
          <p:cNvPicPr>
            <a:picLocks noChangeAspect="1"/>
          </p:cNvPicPr>
          <p:nvPr>
            <a:videoFile r:link="rId1"/>
            <p:extLst>
              <p:ext uri="{DAA4B4D4-6D71-4841-9C94-3DE7FCFB9230}">
                <p14:media xmlns="" xmlns:p14="http://schemas.microsoft.com/office/powerpoint/2010/main" r:embed="rId7"/>
              </p:ext>
            </p:extLst>
          </p:nvPr>
        </p:nvPicPr>
        <p:blipFill>
          <a:blip r:embed="rId8"/>
          <a:stretch>
            <a:fillRect/>
          </a:stretch>
        </p:blipFill>
        <p:spPr>
          <a:xfrm>
            <a:off x="8620040" y="1132406"/>
            <a:ext cx="2601711" cy="4604800"/>
          </a:xfrm>
          <a:prstGeom prst="rect">
            <a:avLst/>
          </a:prstGeom>
        </p:spPr>
      </p:pic>
    </p:spTree>
    <p:extLst>
      <p:ext uri="{BB962C8B-B14F-4D97-AF65-F5344CB8AC3E}">
        <p14:creationId xmlns="" xmlns:p14="http://schemas.microsoft.com/office/powerpoint/2010/main" val="69263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72"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Resim Yer Tutucusu 4">
            <a:extLst>
              <a:ext uri="{FF2B5EF4-FFF2-40B4-BE49-F238E27FC236}">
                <a16:creationId xmlns="" xmlns:a16="http://schemas.microsoft.com/office/drawing/2014/main" id="{F7887E39-BE83-44E5-8602-AB945F21DADB}"/>
              </a:ext>
            </a:extLst>
          </p:cNvPr>
          <p:cNvPicPr>
            <a:picLocks noGrp="1" noChangeAspect="1"/>
          </p:cNvPicPr>
          <p:nvPr>
            <p:ph type="pic" idx="1"/>
          </p:nvPr>
        </p:nvPicPr>
        <p:blipFill rotWithShape="1">
          <a:blip r:embed="rId3"/>
          <a:srcRect t="20" r="-2" b="-2"/>
          <a:stretch/>
        </p:blipFill>
        <p:spPr>
          <a:xfrm>
            <a:off x="-5597" y="10"/>
            <a:ext cx="7558541" cy="6857990"/>
          </a:xfrm>
          <a:prstGeom prst="rect">
            <a:avLst/>
          </a:prstGeom>
        </p:spPr>
      </p:pic>
      <p:sp>
        <p:nvSpPr>
          <p:cNvPr id="4" name="Metin Yer Tutucusu 3">
            <a:extLst>
              <a:ext uri="{FF2B5EF4-FFF2-40B4-BE49-F238E27FC236}">
                <a16:creationId xmlns="" xmlns:a16="http://schemas.microsoft.com/office/drawing/2014/main" id="{E21FE276-78C9-4608-9342-70036DBAE26F}"/>
              </a:ext>
            </a:extLst>
          </p:cNvPr>
          <p:cNvSpPr>
            <a:spLocks noGrp="1"/>
          </p:cNvSpPr>
          <p:nvPr>
            <p:ph type="body" sz="half" idx="2"/>
          </p:nvPr>
        </p:nvSpPr>
        <p:spPr>
          <a:xfrm>
            <a:off x="8049832" y="1131093"/>
            <a:ext cx="3084892" cy="3541714"/>
          </a:xfrm>
        </p:spPr>
        <p:txBody>
          <a:bodyPr vert="horz" lIns="91440" tIns="45720" rIns="91440" bIns="45720" rtlCol="0">
            <a:noAutofit/>
          </a:bodyPr>
          <a:lstStyle/>
          <a:p>
            <a:pPr marL="285750" indent="-228600">
              <a:lnSpc>
                <a:spcPct val="110000"/>
              </a:lnSpc>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Sistemin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sağlıklı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çalışıp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çalışmadığını</a:t>
            </a:r>
            <a:r>
              <a:rPr lang="en-US" sz="2000" dirty="0">
                <a:latin typeface="Times New Roman" panose="02020603050405020304" pitchFamily="18" charset="0"/>
                <a:cs typeface="Times New Roman" panose="02020603050405020304" pitchFamily="18" charset="0"/>
              </a:rPr>
              <a:t> test </a:t>
            </a:r>
            <a:r>
              <a:rPr lang="en-US" sz="2000" dirty="0" err="1">
                <a:latin typeface="Times New Roman" panose="02020603050405020304" pitchFamily="18" charset="0"/>
                <a:cs typeface="Times New Roman" panose="02020603050405020304" pitchFamily="18" charset="0"/>
              </a:rPr>
              <a:t>etmek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amacıyla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kurulan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çıkış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gerilimi</a:t>
            </a:r>
            <a:r>
              <a:rPr lang="en-US" sz="2000" dirty="0">
                <a:latin typeface="Times New Roman" panose="02020603050405020304" pitchFamily="18" charset="0"/>
                <a:cs typeface="Times New Roman" panose="02020603050405020304" pitchFamily="18" charset="0"/>
              </a:rPr>
              <a:t> 3,5 Volt, </a:t>
            </a:r>
            <a:r>
              <a:rPr lang="en-US" sz="2000" dirty="0" err="1">
                <a:latin typeface="Times New Roman" panose="02020603050405020304" pitchFamily="18" charset="0"/>
                <a:cs typeface="Times New Roman" panose="02020603050405020304" pitchFamily="18" charset="0"/>
              </a:rPr>
              <a:t>akım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ise</a:t>
            </a:r>
            <a:r>
              <a:rPr lang="en-US" sz="2000" dirty="0">
                <a:latin typeface="Times New Roman" panose="02020603050405020304" pitchFamily="18" charset="0"/>
                <a:cs typeface="Times New Roman" panose="02020603050405020304" pitchFamily="18" charset="0"/>
              </a:rPr>
              <a:t> 0,8 </a:t>
            </a:r>
            <a:r>
              <a:rPr lang="en-US" sz="2000" dirty="0" err="1">
                <a:latin typeface="Times New Roman" panose="02020603050405020304" pitchFamily="18" charset="0"/>
                <a:cs typeface="Times New Roman" panose="02020603050405020304" pitchFamily="18" charset="0"/>
              </a:rPr>
              <a:t>Amper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belirlendi</a:t>
            </a:r>
            <a:r>
              <a:rPr lang="en-US" sz="2000" dirty="0">
                <a:latin typeface="Times New Roman" panose="02020603050405020304" pitchFamily="18" charset="0"/>
                <a:cs typeface="Times New Roman" panose="02020603050405020304" pitchFamily="18" charset="0"/>
              </a:rPr>
              <a:t>.</a:t>
            </a:r>
          </a:p>
          <a:p>
            <a:pPr marL="285750" indent="-228600">
              <a:lnSpc>
                <a:spcPct val="11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DC Step Up </a:t>
            </a:r>
            <a:r>
              <a:rPr lang="en-US" sz="2000" dirty="0" err="1">
                <a:latin typeface="Times New Roman" panose="02020603050405020304" pitchFamily="18" charset="0"/>
                <a:cs typeface="Times New Roman" panose="02020603050405020304" pitchFamily="18" charset="0"/>
              </a:rPr>
              <a:t>Regülatör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kartı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henüz</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entegre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edilmediğinden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dolayı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çıkış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gerilimi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akımı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düşük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seviyelerde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edilmiştir</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640124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E2547A21-BBEC-4F86-A9E6-5A4A15AC8F25}"/>
              </a:ext>
            </a:extLst>
          </p:cNvPr>
          <p:cNvSpPr>
            <a:spLocks noGrp="1"/>
          </p:cNvSpPr>
          <p:nvPr>
            <p:ph type="title"/>
          </p:nvPr>
        </p:nvSpPr>
        <p:spPr>
          <a:xfrm>
            <a:off x="4996698" y="618518"/>
            <a:ext cx="6050713" cy="1478570"/>
          </a:xfrm>
        </p:spPr>
        <p:txBody>
          <a:bodyPr>
            <a:normAutofit/>
          </a:bodyPr>
          <a:lstStyle/>
          <a:p>
            <a:r>
              <a:rPr lang="tr-TR" dirty="0"/>
              <a:t>TASARIMIN SONLANDIRILMASI</a:t>
            </a:r>
          </a:p>
        </p:txBody>
      </p:sp>
      <p:sp>
        <p:nvSpPr>
          <p:cNvPr id="3" name="İçerik Yer Tutucusu 2">
            <a:extLst>
              <a:ext uri="{FF2B5EF4-FFF2-40B4-BE49-F238E27FC236}">
                <a16:creationId xmlns="" xmlns:a16="http://schemas.microsoft.com/office/drawing/2014/main" id="{FA8513AE-D345-4BC0-B7D4-64B741B3030F}"/>
              </a:ext>
            </a:extLst>
          </p:cNvPr>
          <p:cNvSpPr>
            <a:spLocks noGrp="1"/>
          </p:cNvSpPr>
          <p:nvPr>
            <p:ph idx="1"/>
          </p:nvPr>
        </p:nvSpPr>
        <p:spPr>
          <a:xfrm>
            <a:off x="4968958" y="2249487"/>
            <a:ext cx="6078453" cy="3541714"/>
          </a:xfrm>
        </p:spPr>
        <p:txBody>
          <a:bodyPr>
            <a:normAutofit/>
          </a:bodyPr>
          <a:lstStyle/>
          <a:p>
            <a:pPr>
              <a:lnSpc>
                <a:spcPct val="110000"/>
              </a:lnSpc>
            </a:pPr>
            <a:r>
              <a:rPr lang="tr-TR" dirty="0">
                <a:latin typeface="Times New Roman" panose="02020603050405020304" pitchFamily="18" charset="0"/>
                <a:cs typeface="Times New Roman" panose="02020603050405020304" pitchFamily="18" charset="0"/>
              </a:rPr>
              <a:t>Sistem çıkış gerilimini yükseltmek amacıyla belirlenen mevcut tasarıma DC-DC Step-</a:t>
            </a:r>
            <a:r>
              <a:rPr lang="tr-TR" dirty="0" err="1">
                <a:latin typeface="Times New Roman" panose="02020603050405020304" pitchFamily="18" charset="0"/>
                <a:cs typeface="Times New Roman" panose="02020603050405020304" pitchFamily="18" charset="0"/>
              </a:rPr>
              <a:t>Up</a:t>
            </a:r>
            <a:r>
              <a:rPr lang="tr-TR" dirty="0">
                <a:latin typeface="Times New Roman" panose="02020603050405020304" pitchFamily="18" charset="0"/>
                <a:cs typeface="Times New Roman" panose="02020603050405020304" pitchFamily="18" charset="0"/>
              </a:rPr>
              <a:t> voltaj regülatör kartı ilave edilmiştir. Belirlenen bu gereksinimler sonrasında tasarımın son halinde vantilatör yapısı ev çatısını andıran tahta bir kutu üzerine oturtulmuştur. Bahsedilen DC-DC Step-UP Regülatör kartı ise görselde belirtildiği gibi bu kutu yapısının içine yerleştirilmiştir.</a:t>
            </a:r>
          </a:p>
        </p:txBody>
      </p:sp>
      <p:pic>
        <p:nvPicPr>
          <p:cNvPr id="4" name="Resim 3" descr="metin, iç mekan, yer, masa içeren bir resim&#10;&#10;Açıklama otomatik olarak oluşturuldu">
            <a:extLst>
              <a:ext uri="{FF2B5EF4-FFF2-40B4-BE49-F238E27FC236}">
                <a16:creationId xmlns="" xmlns:a16="http://schemas.microsoft.com/office/drawing/2014/main" id="{F2D18137-DB01-4E4A-9278-CDF3BE577341}"/>
              </a:ext>
            </a:extLst>
          </p:cNvPr>
          <p:cNvPicPr>
            <a:picLocks noChangeAspect="1"/>
          </p:cNvPicPr>
          <p:nvPr/>
        </p:nvPicPr>
        <p:blipFill rotWithShape="1">
          <a:blip r:embed="rId3"/>
          <a:srcRect l="497" r="10563"/>
          <a:stretch/>
        </p:blipFill>
        <p:spPr>
          <a:xfrm>
            <a:off x="-5597" y="10"/>
            <a:ext cx="4635583" cy="6857990"/>
          </a:xfrm>
          <a:prstGeom prst="rect">
            <a:avLst/>
          </a:prstGeom>
        </p:spPr>
      </p:pic>
    </p:spTree>
    <p:extLst>
      <p:ext uri="{BB962C8B-B14F-4D97-AF65-F5344CB8AC3E}">
        <p14:creationId xmlns="" xmlns:p14="http://schemas.microsoft.com/office/powerpoint/2010/main" val="4062469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 xmlns:a16="http://schemas.microsoft.com/office/drawing/2014/main" id="{552CF15B-B62D-425C-826D-EDECC5BA3C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 xmlns:a16="http://schemas.microsoft.com/office/drawing/2014/main" id="{C3299DF8-AE9C-4FAD-9FFA-8EF6DD8EC6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 xmlns:a16="http://schemas.microsoft.com/office/drawing/2014/main" id="{E988BDCF-FA66-4854-A037-4AC6C70E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WhatsApp Video 2021-06-22 at 10.05.51">
            <a:hlinkClick r:id="" action="ppaction://media"/>
            <a:extLst>
              <a:ext uri="{FF2B5EF4-FFF2-40B4-BE49-F238E27FC236}">
                <a16:creationId xmlns="" xmlns:a16="http://schemas.microsoft.com/office/drawing/2014/main" id="{63EEC43E-2D1C-407E-8294-6BF18933E065}"/>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2733823" y="1123527"/>
            <a:ext cx="2532639" cy="4604800"/>
          </a:xfrm>
          <a:prstGeom prst="rect">
            <a:avLst/>
          </a:prstGeom>
        </p:spPr>
      </p:pic>
      <p:sp>
        <p:nvSpPr>
          <p:cNvPr id="20" name="Rectangle 19">
            <a:extLst>
              <a:ext uri="{FF2B5EF4-FFF2-40B4-BE49-F238E27FC236}">
                <a16:creationId xmlns="" xmlns:a16="http://schemas.microsoft.com/office/drawing/2014/main" id="{F54F5317-715A-4856-908F-8B232EB6D1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WhatsApp Video 2021-06-22 at 10.04.51">
            <a:hlinkClick r:id="" action="ppaction://media"/>
            <a:extLst>
              <a:ext uri="{FF2B5EF4-FFF2-40B4-BE49-F238E27FC236}">
                <a16:creationId xmlns="" xmlns:a16="http://schemas.microsoft.com/office/drawing/2014/main" id="{1192E55D-5196-414D-A921-B213B8C08DF9}"/>
              </a:ext>
            </a:extLst>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6896757" y="1143000"/>
            <a:ext cx="2590199" cy="4604800"/>
          </a:xfrm>
          <a:prstGeom prst="rect">
            <a:avLst/>
          </a:prstGeom>
        </p:spPr>
      </p:pic>
    </p:spTree>
    <p:extLst>
      <p:ext uri="{BB962C8B-B14F-4D97-AF65-F5344CB8AC3E}">
        <p14:creationId xmlns="" xmlns:p14="http://schemas.microsoft.com/office/powerpoint/2010/main" val="367284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6" name="Resim Yer Tutucusu 5">
            <a:extLst>
              <a:ext uri="{FF2B5EF4-FFF2-40B4-BE49-F238E27FC236}">
                <a16:creationId xmlns="" xmlns:a16="http://schemas.microsoft.com/office/drawing/2014/main" id="{413D4821-6DED-488A-BE73-966337C6AC30}"/>
              </a:ext>
            </a:extLst>
          </p:cNvPr>
          <p:cNvPicPr>
            <a:picLocks noGrp="1" noChangeAspect="1"/>
          </p:cNvPicPr>
          <p:nvPr>
            <p:ph type="pic" idx="1"/>
          </p:nvPr>
        </p:nvPicPr>
        <p:blipFill rotWithShape="1">
          <a:blip r:embed="rId3"/>
          <a:srcRect l="10158" r="4" b="4"/>
          <a:stretch/>
        </p:blipFill>
        <p:spPr>
          <a:xfrm>
            <a:off x="3607330" y="1583262"/>
            <a:ext cx="2327538" cy="3047892"/>
          </a:xfrm>
          <a:custGeom>
            <a:avLst/>
            <a:gdLst/>
            <a:ahLst/>
            <a:cxnLst/>
            <a:rect l="l" t="t" r="r" b="b"/>
            <a:pathLst>
              <a:path w="2327538" h="3047892">
                <a:moveTo>
                  <a:pt x="0" y="0"/>
                </a:moveTo>
                <a:lnTo>
                  <a:pt x="2327538" y="0"/>
                </a:lnTo>
                <a:lnTo>
                  <a:pt x="2327538" y="2899764"/>
                </a:lnTo>
                <a:cubicBezTo>
                  <a:pt x="2327538" y="2981573"/>
                  <a:pt x="2261219" y="3047892"/>
                  <a:pt x="2179410" y="3047892"/>
                </a:cubicBezTo>
                <a:lnTo>
                  <a:pt x="0" y="3047892"/>
                </a:ln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Metin Yer Tutucusu 3">
            <a:extLst>
              <a:ext uri="{FF2B5EF4-FFF2-40B4-BE49-F238E27FC236}">
                <a16:creationId xmlns="" xmlns:a16="http://schemas.microsoft.com/office/drawing/2014/main" id="{83579E48-70A6-4A15-8315-04EC67E985F6}"/>
              </a:ext>
            </a:extLst>
          </p:cNvPr>
          <p:cNvSpPr>
            <a:spLocks noGrp="1"/>
          </p:cNvSpPr>
          <p:nvPr>
            <p:ph type="body" sz="half" idx="2"/>
          </p:nvPr>
        </p:nvSpPr>
        <p:spPr>
          <a:xfrm>
            <a:off x="6167732" y="1425545"/>
            <a:ext cx="4844521" cy="3541714"/>
          </a:xfrm>
        </p:spPr>
        <p:txBody>
          <a:bodyPr vert="horz" lIns="91440" tIns="45720" rIns="91440" bIns="45720" rtlCol="0" anchor="ctr">
            <a:normAutofit/>
          </a:bodyPr>
          <a:lstStyle/>
          <a:p>
            <a:pPr marL="285750" indent="-228600">
              <a:lnSpc>
                <a:spcPct val="110000"/>
              </a:lnSpc>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Sistem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çıkışları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kablolar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yardımıyla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yapısında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bulunan</a:t>
            </a:r>
            <a:r>
              <a:rPr lang="en-US" sz="2000" dirty="0">
                <a:latin typeface="Times New Roman" panose="02020603050405020304" pitchFamily="18" charset="0"/>
                <a:cs typeface="Times New Roman" panose="02020603050405020304" pitchFamily="18" charset="0"/>
              </a:rPr>
              <a:t> DC Dinamo Motor </a:t>
            </a:r>
            <a:r>
              <a:rPr lang="en-US" sz="2000" dirty="0" err="1">
                <a:latin typeface="Times New Roman" panose="02020603050405020304" pitchFamily="18" charset="0"/>
                <a:cs typeface="Times New Roman" panose="02020603050405020304" pitchFamily="18" charset="0"/>
              </a:rPr>
              <a:t>ile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bağlantısına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ilave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edilmiştir</a:t>
            </a:r>
            <a:r>
              <a:rPr lang="en-US" sz="2000" dirty="0">
                <a:latin typeface="Times New Roman" panose="02020603050405020304" pitchFamily="18" charset="0"/>
                <a:cs typeface="Times New Roman" panose="02020603050405020304" pitchFamily="18" charset="0"/>
              </a:rPr>
              <a:t>. Bu </a:t>
            </a:r>
            <a:r>
              <a:rPr lang="en-US" sz="2000" dirty="0" err="1">
                <a:latin typeface="Times New Roman" panose="02020603050405020304" pitchFamily="18" charset="0"/>
                <a:cs typeface="Times New Roman" panose="02020603050405020304" pitchFamily="18" charset="0"/>
              </a:rPr>
              <a:t>şekilde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yapısı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DC Motor </a:t>
            </a:r>
            <a:r>
              <a:rPr lang="en-US" sz="2000" dirty="0" err="1">
                <a:latin typeface="Times New Roman" panose="02020603050405020304" pitchFamily="18" charset="0"/>
                <a:cs typeface="Times New Roman" panose="02020603050405020304" pitchFamily="18" charset="0"/>
              </a:rPr>
              <a:t>bağlantısının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içerisinde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bulunulduğu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yapı</a:t>
            </a:r>
            <a:r>
              <a:rPr lang="en-US" sz="2000" dirty="0">
                <a:latin typeface="Times New Roman" panose="02020603050405020304" pitchFamily="18" charset="0"/>
                <a:cs typeface="Times New Roman" panose="02020603050405020304" pitchFamily="18" charset="0"/>
              </a:rPr>
              <a:t> test </a:t>
            </a:r>
            <a:r>
              <a:rPr lang="en-US" sz="2000" dirty="0" err="1">
                <a:latin typeface="Times New Roman" panose="02020603050405020304" pitchFamily="18" charset="0"/>
                <a:cs typeface="Times New Roman" panose="02020603050405020304" pitchFamily="18" charset="0"/>
              </a:rPr>
              <a:t>edildiğinde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ölçülen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gerilim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değerleri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yükseltilmiş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durumdadır</a:t>
            </a:r>
            <a:r>
              <a:rPr lang="en-US" sz="200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Fotoğrafta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sonlandırılan</a:t>
            </a:r>
            <a:r>
              <a:rPr lang="en-US" sz="2000" dirty="0">
                <a:latin typeface="Times New Roman" panose="02020603050405020304" pitchFamily="18" charset="0"/>
                <a:cs typeface="Times New Roman" panose="02020603050405020304" pitchFamily="18" charset="0"/>
              </a:rPr>
              <a:t> tasarım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yapılan</a:t>
            </a:r>
            <a:r>
              <a:rPr lang="en-US" sz="2000" dirty="0">
                <a:latin typeface="Times New Roman" panose="02020603050405020304" pitchFamily="18" charset="0"/>
                <a:cs typeface="Times New Roman" panose="02020603050405020304" pitchFamily="18" charset="0"/>
              </a:rPr>
              <a:t> test </a:t>
            </a:r>
            <a:r>
              <a:rPr lang="en-US" sz="2000" dirty="0" err="1">
                <a:latin typeface="Times New Roman" panose="02020603050405020304" pitchFamily="18" charset="0"/>
                <a:cs typeface="Times New Roman" panose="02020603050405020304" pitchFamily="18" charset="0"/>
              </a:rPr>
              <a:t>gösterilmiştir</a:t>
            </a:r>
            <a:r>
              <a:rPr lang="en-US" sz="1600" dirty="0">
                <a:latin typeface="Times New Roman" panose="02020603050405020304" pitchFamily="18" charset="0"/>
                <a:cs typeface="Times New Roman" panose="02020603050405020304" pitchFamily="18" charset="0"/>
              </a:rPr>
              <a:t>.</a:t>
            </a:r>
          </a:p>
          <a:p>
            <a:pPr marL="285750" indent="-228600">
              <a:lnSpc>
                <a:spcPct val="110000"/>
              </a:lnSpc>
              <a:buFont typeface="Arial" panose="020B0604020202020204" pitchFamily="34" charset="0"/>
              <a:buChar char="•"/>
            </a:pPr>
            <a:endParaRPr lang="en-US" dirty="0"/>
          </a:p>
        </p:txBody>
      </p:sp>
      <p:pic>
        <p:nvPicPr>
          <p:cNvPr id="5" name="Resim 4">
            <a:extLst>
              <a:ext uri="{FF2B5EF4-FFF2-40B4-BE49-F238E27FC236}">
                <a16:creationId xmlns="" xmlns:a16="http://schemas.microsoft.com/office/drawing/2014/main" id="{CEF6845C-3BC2-4620-A3EB-CD8BB9325D6B}"/>
              </a:ext>
            </a:extLst>
          </p:cNvPr>
          <p:cNvPicPr>
            <a:picLocks noChangeAspect="1"/>
          </p:cNvPicPr>
          <p:nvPr/>
        </p:nvPicPr>
        <p:blipFill rotWithShape="1">
          <a:blip r:embed="rId4"/>
          <a:srcRect t="13901" r="1" b="1"/>
          <a:stretch/>
        </p:blipFill>
        <p:spPr>
          <a:xfrm>
            <a:off x="960442" y="1549401"/>
            <a:ext cx="2327537" cy="3047892"/>
          </a:xfrm>
          <a:custGeom>
            <a:avLst/>
            <a:gdLst/>
            <a:ahLst/>
            <a:cxnLst/>
            <a:rect l="l" t="t" r="r" b="b"/>
            <a:pathLst>
              <a:path w="2327537" h="3047892">
                <a:moveTo>
                  <a:pt x="148128" y="0"/>
                </a:moveTo>
                <a:lnTo>
                  <a:pt x="2327537" y="0"/>
                </a:lnTo>
                <a:lnTo>
                  <a:pt x="2327537" y="3047892"/>
                </a:lnTo>
                <a:lnTo>
                  <a:pt x="0" y="3047892"/>
                </a:lnTo>
                <a:lnTo>
                  <a:pt x="0" y="148128"/>
                </a:lnTo>
                <a:cubicBezTo>
                  <a:pt x="0" y="66319"/>
                  <a:pt x="66319" y="0"/>
                  <a:pt x="148128"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 xmlns:p14="http://schemas.microsoft.com/office/powerpoint/2010/main" val="3298219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91B28F63-CF00-448F-B141-FE33C33B189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31" name="Picture 30">
            <a:extLst>
              <a:ext uri="{FF2B5EF4-FFF2-40B4-BE49-F238E27FC236}">
                <a16:creationId xmlns="" xmlns:a16="http://schemas.microsoft.com/office/drawing/2014/main" id="{2AE609E2-8522-44E4-9077-980E5BCF3E1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33" name="Oval 32">
            <a:extLst>
              <a:ext uri="{FF2B5EF4-FFF2-40B4-BE49-F238E27FC236}">
                <a16:creationId xmlns="" xmlns:a16="http://schemas.microsoft.com/office/drawing/2014/main" id="{4FA533C5-33E3-4611-AF9F-72811D8B26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 xmlns:a16="http://schemas.microsoft.com/office/drawing/2014/main" id="{8949AD42-25FD-4C3D-9EEE-B7FEC580998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37" name="Picture 36">
            <a:extLst>
              <a:ext uri="{FF2B5EF4-FFF2-40B4-BE49-F238E27FC236}">
                <a16:creationId xmlns="" xmlns:a16="http://schemas.microsoft.com/office/drawing/2014/main" id="{6AC7D913-60B7-4603-881B-831DA5D3A94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39" name="Rectangle 38">
            <a:extLst>
              <a:ext uri="{FF2B5EF4-FFF2-40B4-BE49-F238E27FC236}">
                <a16:creationId xmlns="" xmlns:a16="http://schemas.microsoft.com/office/drawing/2014/main" id="{87F0FDC4-AD8C-47D9-9131-623C98ADB0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 xmlns:a16="http://schemas.microsoft.com/office/drawing/2014/main" id="{20331F6A-DA09-422D-8CED-00C0B45858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107C2F65-00C4-451C-8BFA-E765DEC17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 xmlns:a16="http://schemas.microsoft.com/office/drawing/2014/main" id="{50DDF752-B2A6-49DC-B474-8E1F71AFF1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764859"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Metin kutusu 2">
            <a:extLst>
              <a:ext uri="{FF2B5EF4-FFF2-40B4-BE49-F238E27FC236}">
                <a16:creationId xmlns="" xmlns:a16="http://schemas.microsoft.com/office/drawing/2014/main" id="{4C8C3DB2-CB75-467A-A3E8-764ADFE40173}"/>
              </a:ext>
            </a:extLst>
          </p:cNvPr>
          <p:cNvSpPr txBox="1"/>
          <p:nvPr/>
        </p:nvSpPr>
        <p:spPr>
          <a:xfrm>
            <a:off x="643467" y="1447798"/>
            <a:ext cx="6282984" cy="4766735"/>
          </a:xfrm>
          <a:prstGeom prst="rect">
            <a:avLst/>
          </a:prstGeom>
        </p:spPr>
        <p:txBody>
          <a:bodyPr vert="horz" lIns="91440" tIns="45720" rIns="91440" bIns="45720" rtlCol="0" anchor="t">
            <a:normAutofit/>
          </a:bodyPr>
          <a:lstStyle/>
          <a:p>
            <a:pPr indent="-228600">
              <a:spcBef>
                <a:spcPts val="1000"/>
              </a:spcBef>
              <a:buClr>
                <a:schemeClr val="bg2">
                  <a:lumMod val="40000"/>
                  <a:lumOff val="60000"/>
                </a:schemeClr>
              </a:buClr>
              <a:buSzPct val="80000"/>
              <a:buFont typeface="Wingdings 3" charset="2"/>
              <a:buChar char=""/>
            </a:pPr>
            <a:r>
              <a:rPr lang="en-US" sz="2000" dirty="0" err="1">
                <a:latin typeface="Times New Roman" panose="02020603050405020304" pitchFamily="18" charset="0"/>
                <a:ea typeface="+mj-ea"/>
                <a:cs typeface="Times New Roman" panose="02020603050405020304" pitchFamily="18" charset="0"/>
              </a:rPr>
              <a:t>Sistemin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sağlıklı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çalışıp</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çalışmadığını</a:t>
            </a:r>
            <a:r>
              <a:rPr lang="en-US" sz="2000" dirty="0">
                <a:latin typeface="Times New Roman" panose="02020603050405020304" pitchFamily="18" charset="0"/>
                <a:ea typeface="+mj-ea"/>
                <a:cs typeface="Times New Roman" panose="02020603050405020304" pitchFamily="18" charset="0"/>
              </a:rPr>
              <a:t> test </a:t>
            </a:r>
            <a:r>
              <a:rPr lang="en-US" sz="2000" dirty="0" err="1">
                <a:latin typeface="Times New Roman" panose="02020603050405020304" pitchFamily="18" charset="0"/>
                <a:ea typeface="+mj-ea"/>
                <a:cs typeface="Times New Roman" panose="02020603050405020304" pitchFamily="18" charset="0"/>
              </a:rPr>
              <a:t>etmek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amacıyla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kurulan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deneme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yapısında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regülatör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mevcut</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değildi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Regülatör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olmayan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sistem</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dizaynında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çıkış</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gerilimi</a:t>
            </a:r>
            <a:r>
              <a:rPr lang="en-US" sz="2000" dirty="0">
                <a:latin typeface="Times New Roman" panose="02020603050405020304" pitchFamily="18" charset="0"/>
                <a:ea typeface="+mj-ea"/>
                <a:cs typeface="Times New Roman" panose="02020603050405020304" pitchFamily="18" charset="0"/>
              </a:rPr>
              <a:t> 3.5 volt, </a:t>
            </a:r>
            <a:r>
              <a:rPr lang="en-US" sz="2000" dirty="0" err="1">
                <a:latin typeface="Times New Roman" panose="02020603050405020304" pitchFamily="18" charset="0"/>
                <a:ea typeface="+mj-ea"/>
                <a:cs typeface="Times New Roman" panose="02020603050405020304" pitchFamily="18" charset="0"/>
              </a:rPr>
              <a:t>akım</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ise</a:t>
            </a:r>
            <a:r>
              <a:rPr lang="en-US" sz="2000" dirty="0">
                <a:latin typeface="Times New Roman" panose="02020603050405020304" pitchFamily="18" charset="0"/>
                <a:ea typeface="+mj-ea"/>
                <a:cs typeface="Times New Roman" panose="02020603050405020304" pitchFamily="18" charset="0"/>
              </a:rPr>
              <a:t> 0.8 </a:t>
            </a:r>
            <a:r>
              <a:rPr lang="en-US" sz="2000" dirty="0" err="1">
                <a:latin typeface="Times New Roman" panose="02020603050405020304" pitchFamily="18" charset="0"/>
                <a:ea typeface="+mj-ea"/>
                <a:cs typeface="Times New Roman" panose="02020603050405020304" pitchFamily="18" charset="0"/>
              </a:rPr>
              <a:t>amperdi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Regülatör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eklenmesiyle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birlikte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çıkış</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gerilimi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olarak</a:t>
            </a:r>
            <a:r>
              <a:rPr lang="en-US" sz="2000" dirty="0">
                <a:latin typeface="Times New Roman" panose="02020603050405020304" pitchFamily="18" charset="0"/>
                <a:ea typeface="+mj-ea"/>
                <a:cs typeface="Times New Roman" panose="02020603050405020304" pitchFamily="18" charset="0"/>
              </a:rPr>
              <a:t> 30 volt, </a:t>
            </a:r>
            <a:r>
              <a:rPr lang="en-US" sz="2000" dirty="0" err="1">
                <a:latin typeface="Times New Roman" panose="02020603050405020304" pitchFamily="18" charset="0"/>
                <a:ea typeface="+mj-ea"/>
                <a:cs typeface="Times New Roman" panose="02020603050405020304" pitchFamily="18" charset="0"/>
              </a:rPr>
              <a:t>akım</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olarak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ise</a:t>
            </a:r>
            <a:r>
              <a:rPr lang="en-US" sz="2000" dirty="0">
                <a:latin typeface="Times New Roman" panose="02020603050405020304" pitchFamily="18" charset="0"/>
                <a:ea typeface="+mj-ea"/>
                <a:cs typeface="Times New Roman" panose="02020603050405020304" pitchFamily="18" charset="0"/>
              </a:rPr>
              <a:t> 1.5 </a:t>
            </a:r>
            <a:r>
              <a:rPr lang="en-US" sz="2000" dirty="0" err="1">
                <a:latin typeface="Times New Roman" panose="02020603050405020304" pitchFamily="18" charset="0"/>
                <a:ea typeface="+mj-ea"/>
                <a:cs typeface="Times New Roman" panose="02020603050405020304" pitchFamily="18" charset="0"/>
              </a:rPr>
              <a:t>amper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elde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edilmiştir</a:t>
            </a:r>
            <a:r>
              <a:rPr lang="en-US" sz="2000" dirty="0">
                <a:latin typeface="Times New Roman" panose="02020603050405020304" pitchFamily="18" charset="0"/>
                <a:ea typeface="+mj-ea"/>
                <a:cs typeface="Times New Roman" panose="02020603050405020304" pitchFamily="18" charset="0"/>
              </a:rPr>
              <a:t>. Bu </a:t>
            </a:r>
            <a:r>
              <a:rPr lang="en-US" sz="2000" dirty="0" err="1">
                <a:latin typeface="Times New Roman" panose="02020603050405020304" pitchFamily="18" charset="0"/>
                <a:ea typeface="+mj-ea"/>
                <a:cs typeface="Times New Roman" panose="02020603050405020304" pitchFamily="18" charset="0"/>
              </a:rPr>
              <a:t>değerler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neticesinde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sisteme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görsel</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çıktı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sunması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açısından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eklenmiş</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olan</a:t>
            </a:r>
            <a:r>
              <a:rPr lang="en-US" sz="2000" dirty="0">
                <a:latin typeface="Times New Roman" panose="02020603050405020304" pitchFamily="18" charset="0"/>
                <a:ea typeface="+mj-ea"/>
                <a:cs typeface="Times New Roman" panose="02020603050405020304" pitchFamily="18" charset="0"/>
              </a:rPr>
              <a:t> 126 cm </a:t>
            </a:r>
            <a:r>
              <a:rPr lang="en-US" sz="2000" dirty="0" err="1">
                <a:latin typeface="Times New Roman" panose="02020603050405020304" pitchFamily="18" charset="0"/>
                <a:ea typeface="+mj-ea"/>
                <a:cs typeface="Times New Roman" panose="02020603050405020304" pitchFamily="18" charset="0"/>
              </a:rPr>
              <a:t>uzunluğunda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olan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şerit</a:t>
            </a:r>
            <a:r>
              <a:rPr lang="en-US" sz="2000" dirty="0">
                <a:latin typeface="Times New Roman" panose="02020603050405020304" pitchFamily="18" charset="0"/>
                <a:ea typeface="+mj-ea"/>
                <a:cs typeface="Times New Roman" panose="02020603050405020304" pitchFamily="18" charset="0"/>
              </a:rPr>
              <a:t> LED </a:t>
            </a:r>
            <a:r>
              <a:rPr lang="en-US" sz="2000" dirty="0" err="1">
                <a:latin typeface="Times New Roman" panose="02020603050405020304" pitchFamily="18" charset="0"/>
                <a:ea typeface="+mj-ea"/>
                <a:cs typeface="Times New Roman" panose="02020603050405020304" pitchFamily="18" charset="0"/>
              </a:rPr>
              <a:t>kolay</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bir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şekilde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yanmak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suretiyle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sistemin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düzgün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çalıştığını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göstermiştir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Böylece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çıkış</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gerilimin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ekstra</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bileşen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eklenmesiyle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büyük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ölçüde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değiştirilmesi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gözlemlenmiştir</a:t>
            </a:r>
            <a:r>
              <a:rPr lang="en-US" sz="2000" dirty="0">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 xmlns:p14="http://schemas.microsoft.com/office/powerpoint/2010/main" val="147729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6" name="İçerik Yer Tutucusu 5" descr="Arazide rüzgar türbinleri">
            <a:extLst>
              <a:ext uri="{FF2B5EF4-FFF2-40B4-BE49-F238E27FC236}">
                <a16:creationId xmlns="" xmlns:a16="http://schemas.microsoft.com/office/drawing/2014/main" id="{77AABBA8-6F72-4170-B253-B9F68E3E8E84}"/>
              </a:ext>
            </a:extLst>
          </p:cNvPr>
          <p:cNvPicPr>
            <a:picLocks noGrp="1" noChangeAspect="1"/>
          </p:cNvPicPr>
          <p:nvPr>
            <p:ph idx="1"/>
          </p:nvPr>
        </p:nvPicPr>
        <p:blipFill rotWithShape="1">
          <a:blip r:embed="rId3"/>
          <a:srcRect l="2921" r="23510" b="-1"/>
          <a:stretch/>
        </p:blipFill>
        <p:spPr>
          <a:xfrm>
            <a:off x="-5597" y="10"/>
            <a:ext cx="7558541" cy="6857990"/>
          </a:xfrm>
          <a:prstGeom prst="rect">
            <a:avLst/>
          </a:prstGeom>
        </p:spPr>
      </p:pic>
      <p:sp>
        <p:nvSpPr>
          <p:cNvPr id="4" name="Metin Yer Tutucusu 3">
            <a:extLst>
              <a:ext uri="{FF2B5EF4-FFF2-40B4-BE49-F238E27FC236}">
                <a16:creationId xmlns="" xmlns:a16="http://schemas.microsoft.com/office/drawing/2014/main" id="{7D5534D8-3B3F-4DD9-BDBE-C3C46966F45D}"/>
              </a:ext>
            </a:extLst>
          </p:cNvPr>
          <p:cNvSpPr>
            <a:spLocks noGrp="1"/>
          </p:cNvSpPr>
          <p:nvPr>
            <p:ph type="body" sz="half" idx="2"/>
          </p:nvPr>
        </p:nvSpPr>
        <p:spPr>
          <a:xfrm>
            <a:off x="8043284" y="1083379"/>
            <a:ext cx="3084892" cy="4090150"/>
          </a:xfrm>
        </p:spPr>
        <p:txBody>
          <a:bodyPr vert="horz" lIns="91440" tIns="45720" rIns="91440" bIns="45720" rtlCol="0">
            <a:noAutofit/>
          </a:bodyPr>
          <a:lstStyle/>
          <a:p>
            <a:pPr indent="-228600" algn="just">
              <a:lnSpc>
                <a:spcPct val="110000"/>
              </a:lnSpc>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Rüzgar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enerjisi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yerli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dışa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bağımlı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olmayan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doğal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tükenmeyen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gelecekte</a:t>
            </a:r>
            <a:r>
              <a:rPr lang="en-US" sz="2000" dirty="0">
                <a:latin typeface="Times New Roman" panose="02020603050405020304" pitchFamily="18" charset="0"/>
                <a:cs typeface="Times New Roman" panose="02020603050405020304" pitchFamily="18" charset="0"/>
              </a:rPr>
              <a:t> de</a:t>
            </a:r>
            <a:r>
              <a:rPr lang="tr-TR" sz="2000" dirty="0">
                <a:latin typeface="Times New Roman" panose="02020603050405020304" pitchFamily="18" charset="0"/>
                <a:cs typeface="Times New Roman" panose="02020603050405020304" pitchFamily="18" charset="0"/>
              </a:rPr>
              <a:t> önemli olan bir enerji türüdür.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56254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753E729-1B6B-459E-A2A7-9BD6ABDA3EDE}"/>
              </a:ext>
            </a:extLst>
          </p:cNvPr>
          <p:cNvSpPr>
            <a:spLocks noGrp="1"/>
          </p:cNvSpPr>
          <p:nvPr>
            <p:ph type="title"/>
          </p:nvPr>
        </p:nvSpPr>
        <p:spPr>
          <a:xfrm>
            <a:off x="1019015" y="1155424"/>
            <a:ext cx="3059969" cy="4697413"/>
          </a:xfrm>
        </p:spPr>
        <p:txBody>
          <a:bodyPr vert="horz" lIns="91440" tIns="45720" rIns="91440" bIns="45720" rtlCol="0" anchor="ctr">
            <a:normAutofit/>
          </a:bodyPr>
          <a:lstStyle/>
          <a:p>
            <a:r>
              <a:rPr lang="en-US" dirty="0"/>
              <a:t>SONUÇ </a:t>
            </a:r>
            <a:r>
              <a:rPr lang="tr-TR" dirty="0"/>
              <a:t>VE</a:t>
            </a:r>
            <a:r>
              <a:rPr lang="en-US" dirty="0"/>
              <a:t> </a:t>
            </a:r>
            <a:r>
              <a:rPr lang="tr-TR" dirty="0"/>
              <a:t>ÖNERİLER</a:t>
            </a:r>
            <a:endParaRPr lang="en-US" dirty="0"/>
          </a:p>
        </p:txBody>
      </p:sp>
      <p:sp>
        <p:nvSpPr>
          <p:cNvPr id="3" name="Metin Yer Tutucusu 2">
            <a:extLst>
              <a:ext uri="{FF2B5EF4-FFF2-40B4-BE49-F238E27FC236}">
                <a16:creationId xmlns="" xmlns:a16="http://schemas.microsoft.com/office/drawing/2014/main" id="{EA38CBB4-D10A-44A0-BE5D-D5FB69A52E0D}"/>
              </a:ext>
            </a:extLst>
          </p:cNvPr>
          <p:cNvSpPr>
            <a:spLocks noGrp="1"/>
          </p:cNvSpPr>
          <p:nvPr>
            <p:ph type="body" sz="half" idx="2"/>
          </p:nvPr>
        </p:nvSpPr>
        <p:spPr>
          <a:xfrm>
            <a:off x="5197046" y="1304485"/>
            <a:ext cx="5831944" cy="4697413"/>
          </a:xfrm>
        </p:spPr>
        <p:txBody>
          <a:bodyPr vert="horz" lIns="91440" tIns="45720" rIns="91440" bIns="45720" rtlCol="0">
            <a:noAutofit/>
          </a:bodyPr>
          <a:lstStyle/>
          <a:p>
            <a:pPr indent="-228600">
              <a:lnSpc>
                <a:spcPct val="110000"/>
              </a:lnSpc>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Bu proje kapsamında </a:t>
            </a:r>
            <a:r>
              <a:rPr lang="en-US" sz="2000" dirty="0" err="1">
                <a:latin typeface="Times New Roman" panose="02020603050405020304" pitchFamily="18" charset="0"/>
                <a:cs typeface="Times New Roman" panose="02020603050405020304" pitchFamily="18" charset="0"/>
              </a:rPr>
              <a:t>gündelik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hayatta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sıkça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kullanılan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insanların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apartman</a:t>
            </a:r>
            <a:r>
              <a:rPr lang="tr-T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vb. </a:t>
            </a:r>
            <a:r>
              <a:rPr lang="en-US" sz="2000" dirty="0" err="1">
                <a:latin typeface="Times New Roman" panose="02020603050405020304" pitchFamily="18" charset="0"/>
                <a:cs typeface="Times New Roman" panose="02020603050405020304" pitchFamily="18" charset="0"/>
              </a:rPr>
              <a:t>gibi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yerlerin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çatılarında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varlığını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görmeye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alışkın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olduğu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sisteminden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elektrik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üretimini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amaçlayan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tasarlanıp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uygulamaya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geçirilmiştir</a:t>
            </a:r>
            <a:r>
              <a:rPr lang="tr-TR" sz="2000" dirty="0">
                <a:latin typeface="Times New Roman" panose="02020603050405020304" pitchFamily="18" charset="0"/>
                <a:cs typeface="Times New Roman" panose="02020603050405020304" pitchFamily="18" charset="0"/>
              </a:rPr>
              <a:t>.Solidworks üzerinden sanal olarak planlanan tasarım fiziksel uygulama ile birlikte sonlandırılmıştır. Çıkış gerilimi ve akımının tespiti ile birlikte proje yorumlanmıştır.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862422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 xmlns:a16="http://schemas.microsoft.com/office/drawing/2014/main" id="{DF19BAF3-7E20-4B9D-B544-BABAEEA1FA7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51" name="Picture 50">
            <a:extLst>
              <a:ext uri="{FF2B5EF4-FFF2-40B4-BE49-F238E27FC236}">
                <a16:creationId xmlns="" xmlns:a16="http://schemas.microsoft.com/office/drawing/2014/main" id="{950648F4-ABCD-4DF0-8641-76CFB235472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53" name="Oval 52">
            <a:extLst>
              <a:ext uri="{FF2B5EF4-FFF2-40B4-BE49-F238E27FC236}">
                <a16:creationId xmlns="" xmlns:a16="http://schemas.microsoft.com/office/drawing/2014/main" id="{989BE678-777B-482A-A616-FEDC47B162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5" name="Picture 54">
            <a:extLst>
              <a:ext uri="{FF2B5EF4-FFF2-40B4-BE49-F238E27FC236}">
                <a16:creationId xmlns="" xmlns:a16="http://schemas.microsoft.com/office/drawing/2014/main" id="{CF1EB4BD-9C7E-4AA3-9681-C7EB0DA6250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57" name="Picture 56">
            <a:extLst>
              <a:ext uri="{FF2B5EF4-FFF2-40B4-BE49-F238E27FC236}">
                <a16:creationId xmlns="" xmlns:a16="http://schemas.microsoft.com/office/drawing/2014/main" id="{94AAE3AA-3759-4D28-B0EF-575F25A5146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59" name="Rectangle 58">
            <a:extLst>
              <a:ext uri="{FF2B5EF4-FFF2-40B4-BE49-F238E27FC236}">
                <a16:creationId xmlns="" xmlns:a16="http://schemas.microsoft.com/office/drawing/2014/main" id="{D28BE0C3-2102-4820-B88B-A448B1840D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 xmlns:a16="http://schemas.microsoft.com/office/drawing/2014/main" id="{0306181A-7971-43D2-BA15-7B2799E98AB7}"/>
              </a:ext>
            </a:extLst>
          </p:cNvPr>
          <p:cNvSpPr>
            <a:spLocks noGrp="1"/>
          </p:cNvSpPr>
          <p:nvPr>
            <p:ph type="title"/>
          </p:nvPr>
        </p:nvSpPr>
        <p:spPr>
          <a:xfrm>
            <a:off x="648930" y="629266"/>
            <a:ext cx="6188190" cy="1622321"/>
          </a:xfrm>
        </p:spPr>
        <p:txBody>
          <a:bodyPr vert="horz" lIns="91440" tIns="45720" rIns="91440" bIns="45720" rtlCol="0" anchor="t">
            <a:normAutofit/>
          </a:bodyPr>
          <a:lstStyle/>
          <a:p>
            <a:r>
              <a:rPr lang="en-US" sz="4200" dirty="0">
                <a:solidFill>
                  <a:srgbClr val="EBEBEB"/>
                </a:solidFill>
              </a:rPr>
              <a:t>KAPANIŞ</a:t>
            </a:r>
          </a:p>
        </p:txBody>
      </p:sp>
      <p:sp>
        <p:nvSpPr>
          <p:cNvPr id="3" name="Metin Yer Tutucusu 2">
            <a:extLst>
              <a:ext uri="{FF2B5EF4-FFF2-40B4-BE49-F238E27FC236}">
                <a16:creationId xmlns="" xmlns:a16="http://schemas.microsoft.com/office/drawing/2014/main" id="{88B899A0-D49A-46CD-A56B-570B3C1279C4}"/>
              </a:ext>
            </a:extLst>
          </p:cNvPr>
          <p:cNvSpPr>
            <a:spLocks noGrp="1"/>
          </p:cNvSpPr>
          <p:nvPr>
            <p:ph type="body" sz="half" idx="2"/>
          </p:nvPr>
        </p:nvSpPr>
        <p:spPr>
          <a:xfrm>
            <a:off x="648930" y="2438400"/>
            <a:ext cx="6188189" cy="3785419"/>
          </a:xfrm>
        </p:spPr>
        <p:txBody>
          <a:bodyPr vert="horz" lIns="91440" tIns="45720" rIns="91440" bIns="45720" rtlCol="0">
            <a:normAutofit/>
          </a:bodyPr>
          <a:lstStyle/>
          <a:p>
            <a:pPr indent="-228600">
              <a:buFont typeface="Wingdings 3" charset="2"/>
              <a:buChar char=""/>
            </a:pPr>
            <a:r>
              <a:rPr lang="en-US" sz="2000" dirty="0" err="1">
                <a:solidFill>
                  <a:srgbClr val="FFFFFF"/>
                </a:solidFill>
                <a:latin typeface="Times New Roman" panose="02020603050405020304" pitchFamily="18" charset="0"/>
                <a:cs typeface="Times New Roman" panose="02020603050405020304" pitchFamily="18" charset="0"/>
              </a:rPr>
              <a:t>Elektrik</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Üretiminde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Çatı</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Üstü</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Vantilatör</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Projesinin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belirlenmesinden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tüm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aşamalara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gelene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kadar</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yol</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gösteren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değerli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vaktini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ayırarak</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destek</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yardımlarını</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esirgemeyen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tecrübeleriyle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ışık</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tutan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bitirme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projesi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danışmanımız</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saygıdeğer</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hocamız</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Doç</a:t>
            </a:r>
            <a:r>
              <a:rPr lang="en-US" sz="2000" dirty="0">
                <a:solidFill>
                  <a:srgbClr val="FFFFFF"/>
                </a:solidFill>
                <a:latin typeface="Times New Roman" panose="02020603050405020304" pitchFamily="18" charset="0"/>
                <a:cs typeface="Times New Roman" panose="02020603050405020304" pitchFamily="18" charset="0"/>
              </a:rPr>
              <a:t>. Dr. Turgut </a:t>
            </a:r>
            <a:r>
              <a:rPr lang="en-US" sz="2000" dirty="0" err="1">
                <a:solidFill>
                  <a:srgbClr val="FFFFFF"/>
                </a:solidFill>
                <a:latin typeface="Times New Roman" panose="02020603050405020304" pitchFamily="18" charset="0"/>
                <a:cs typeface="Times New Roman" panose="02020603050405020304" pitchFamily="18" charset="0"/>
              </a:rPr>
              <a:t>Öztürk’e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teşekkür</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ederiz</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Bugünlere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gelmemizde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sevgilerini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esirgemeyen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ve</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projemizin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tüm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aşamalarında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yardımlarını</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eksik</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etmeyen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ailemize</a:t>
            </a:r>
            <a:r>
              <a:rPr lang="en-US" sz="2000" dirty="0">
                <a:solidFill>
                  <a:srgbClr val="FFFFFF"/>
                </a:solidFill>
                <a:latin typeface="Times New Roman" panose="02020603050405020304" pitchFamily="18" charset="0"/>
                <a:cs typeface="Times New Roman" panose="02020603050405020304" pitchFamily="18" charset="0"/>
              </a:rPr>
              <a:t> de </a:t>
            </a:r>
            <a:r>
              <a:rPr lang="en-US" sz="2000" dirty="0" err="1">
                <a:solidFill>
                  <a:srgbClr val="FFFFFF"/>
                </a:solidFill>
                <a:latin typeface="Times New Roman" panose="02020603050405020304" pitchFamily="18" charset="0"/>
                <a:cs typeface="Times New Roman" panose="02020603050405020304" pitchFamily="18" charset="0"/>
              </a:rPr>
              <a:t>teşekkürlerimizi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borç</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biliriz.Bizi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dinlediğiniz</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için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teşekkür</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ederiz</a:t>
            </a:r>
            <a:r>
              <a:rPr lang="en-US" sz="2000" dirty="0">
                <a:solidFill>
                  <a:srgbClr val="FFFFFF"/>
                </a:solidFill>
                <a:latin typeface="Times New Roman" panose="02020603050405020304" pitchFamily="18" charset="0"/>
                <a:cs typeface="Times New Roman" panose="02020603050405020304" pitchFamily="18" charset="0"/>
              </a:rPr>
              <a:t>.</a:t>
            </a:r>
          </a:p>
        </p:txBody>
      </p:sp>
      <p:sp>
        <p:nvSpPr>
          <p:cNvPr id="63" name="Freeform 31">
            <a:extLst>
              <a:ext uri="{FF2B5EF4-FFF2-40B4-BE49-F238E27FC236}">
                <a16:creationId xmlns=""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Tek bir kırmızı parçası olan beyaz bulmaca">
            <a:extLst>
              <a:ext uri="{FF2B5EF4-FFF2-40B4-BE49-F238E27FC236}">
                <a16:creationId xmlns="" xmlns:a16="http://schemas.microsoft.com/office/drawing/2014/main" id="{ABFFD7F2-CF7C-4D4B-9992-7D76EE3137A5}"/>
              </a:ext>
            </a:extLst>
          </p:cNvPr>
          <p:cNvPicPr>
            <a:picLocks noChangeAspect="1"/>
          </p:cNvPicPr>
          <p:nvPr/>
        </p:nvPicPr>
        <p:blipFill rotWithShape="1">
          <a:blip r:embed="rId7"/>
          <a:srcRect l="30427" r="28864"/>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 xmlns:p14="http://schemas.microsoft.com/office/powerpoint/2010/main" val="2767902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5002FC6-3884-4BC9-BE95-726E1EF20E93}"/>
              </a:ext>
            </a:extLst>
          </p:cNvPr>
          <p:cNvSpPr>
            <a:spLocks noGrp="1"/>
          </p:cNvSpPr>
          <p:nvPr>
            <p:ph type="title"/>
          </p:nvPr>
        </p:nvSpPr>
        <p:spPr>
          <a:xfrm>
            <a:off x="1141413" y="1082673"/>
            <a:ext cx="2869416" cy="4708528"/>
          </a:xfrm>
        </p:spPr>
        <p:txBody>
          <a:bodyPr vert="horz" lIns="91440" tIns="45720" rIns="91440" bIns="45720" rtlCol="0" anchor="ctr">
            <a:normAutofit/>
          </a:bodyPr>
          <a:lstStyle/>
          <a:p>
            <a:pPr algn="r"/>
            <a:r>
              <a:rPr lang="en-US" sz="4000" dirty="0" err="1"/>
              <a:t>Kaynakça</a:t>
            </a:r>
            <a:endParaRPr lang="en-US" sz="4000" dirty="0"/>
          </a:p>
        </p:txBody>
      </p:sp>
      <p:sp>
        <p:nvSpPr>
          <p:cNvPr id="4" name="Metin kutusu 3">
            <a:extLst>
              <a:ext uri="{FF2B5EF4-FFF2-40B4-BE49-F238E27FC236}">
                <a16:creationId xmlns="" xmlns:a16="http://schemas.microsoft.com/office/drawing/2014/main" id="{E8764AE8-BB07-4C6A-B96A-DED38AE9EE4F}"/>
              </a:ext>
            </a:extLst>
          </p:cNvPr>
          <p:cNvSpPr txBox="1"/>
          <p:nvPr/>
        </p:nvSpPr>
        <p:spPr>
          <a:xfrm>
            <a:off x="5297763" y="1082673"/>
            <a:ext cx="5751237" cy="4708528"/>
          </a:xfrm>
          <a:prstGeom prst="rect">
            <a:avLst/>
          </a:prstGeom>
        </p:spPr>
        <p:txBody>
          <a:bodyPr vert="horz" lIns="91440" tIns="45720" rIns="91440" bIns="45720" rtlCol="0" anchor="ctr">
            <a:normAutofit/>
          </a:bodyPr>
          <a:lstStyle/>
          <a:p>
            <a:pPr indent="-228600" defTabSz="914400">
              <a:lnSpc>
                <a:spcPct val="110000"/>
              </a:lnSpc>
              <a:spcAft>
                <a:spcPts val="600"/>
              </a:spcAft>
              <a:buSzPct val="125000"/>
              <a:buFont typeface="Arial" panose="020B0604020202020204" pitchFamily="34" charset="0"/>
              <a:buChar char="•"/>
            </a:pPr>
            <a:r>
              <a:rPr lang="en-US" sz="1100" dirty="0"/>
              <a:t>[1]	</a:t>
            </a:r>
            <a:r>
              <a:rPr lang="en-US" sz="1100" dirty="0" err="1"/>
              <a:t>Dereli</a:t>
            </a:r>
            <a:r>
              <a:rPr lang="en-US" sz="1100" dirty="0"/>
              <a:t> S., “</a:t>
            </a:r>
            <a:r>
              <a:rPr lang="en-US" sz="1100" dirty="0" err="1"/>
              <a:t>Balıkesir’de</a:t>
            </a:r>
            <a:r>
              <a:rPr lang="en-US" sz="1100" dirty="0"/>
              <a:t> </a:t>
            </a:r>
            <a:r>
              <a:rPr lang="en-US" sz="1100" dirty="0" err="1"/>
              <a:t>Rüzgar</a:t>
            </a:r>
            <a:r>
              <a:rPr lang="en-US" sz="1100" dirty="0"/>
              <a:t> </a:t>
            </a:r>
            <a:r>
              <a:rPr lang="en-US" sz="1100" dirty="0" err="1"/>
              <a:t>Enerjisi</a:t>
            </a:r>
            <a:r>
              <a:rPr lang="en-US" sz="1100" dirty="0"/>
              <a:t>,” pp. 29–50.</a:t>
            </a:r>
          </a:p>
          <a:p>
            <a:pPr indent="-228600" defTabSz="914400">
              <a:lnSpc>
                <a:spcPct val="110000"/>
              </a:lnSpc>
              <a:spcAft>
                <a:spcPts val="600"/>
              </a:spcAft>
              <a:buSzPct val="125000"/>
              <a:buFont typeface="Arial" panose="020B0604020202020204" pitchFamily="34" charset="0"/>
              <a:buChar char="•"/>
            </a:pPr>
            <a:r>
              <a:rPr lang="en-US" sz="1100" dirty="0"/>
              <a:t>[2]	A. F. Officials, W. Energy, D. Policy, and S. E. Lands, “Wind Energy Development Policy,” pp. 1–12, 2008, [Online]. Available: http://www.blm.gov.</a:t>
            </a:r>
          </a:p>
          <a:p>
            <a:pPr indent="-228600" defTabSz="914400">
              <a:lnSpc>
                <a:spcPct val="110000"/>
              </a:lnSpc>
              <a:spcAft>
                <a:spcPts val="600"/>
              </a:spcAft>
              <a:buSzPct val="125000"/>
              <a:buFont typeface="Arial" panose="020B0604020202020204" pitchFamily="34" charset="0"/>
              <a:buChar char="•"/>
            </a:pPr>
            <a:r>
              <a:rPr lang="en-US" sz="1100" dirty="0"/>
              <a:t>[3]	E. </a:t>
            </a:r>
            <a:r>
              <a:rPr lang="en-US" sz="1100" dirty="0" err="1"/>
              <a:t>Enstit</a:t>
            </a:r>
            <a:r>
              <a:rPr lang="en-US" sz="1100" dirty="0"/>
              <a:t>, “</a:t>
            </a:r>
            <a:r>
              <a:rPr lang="en-US" sz="1100" dirty="0" err="1"/>
              <a:t>Dünyada</a:t>
            </a:r>
            <a:r>
              <a:rPr lang="en-US" sz="1100" dirty="0"/>
              <a:t>,” pp. 209–215.</a:t>
            </a:r>
          </a:p>
        </p:txBody>
      </p:sp>
    </p:spTree>
    <p:extLst>
      <p:ext uri="{BB962C8B-B14F-4D97-AF65-F5344CB8AC3E}">
        <p14:creationId xmlns="" xmlns:p14="http://schemas.microsoft.com/office/powerpoint/2010/main" val="202529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7A4704D-6790-4BB5-97A8-511B727071D1}"/>
              </a:ext>
            </a:extLst>
          </p:cNvPr>
          <p:cNvSpPr>
            <a:spLocks noGrp="1"/>
          </p:cNvSpPr>
          <p:nvPr>
            <p:ph type="title"/>
          </p:nvPr>
        </p:nvSpPr>
        <p:spPr>
          <a:xfrm>
            <a:off x="6448425" y="1066799"/>
            <a:ext cx="4598985" cy="1324731"/>
          </a:xfrm>
        </p:spPr>
        <p:txBody>
          <a:bodyPr vert="horz" lIns="91440" tIns="45720" rIns="91440" bIns="45720" rtlCol="0" anchor="ctr">
            <a:normAutofit/>
          </a:bodyPr>
          <a:lstStyle/>
          <a:p>
            <a:r>
              <a:rPr lang="tr-TR" sz="3600" dirty="0"/>
              <a:t>DÜNYA’DA RÜZGAR ENERJİSİ</a:t>
            </a:r>
            <a:endParaRPr lang="en-US" sz="3600" dirty="0"/>
          </a:p>
        </p:txBody>
      </p:sp>
      <p:pic>
        <p:nvPicPr>
          <p:cNvPr id="5" name="Resim Yer Tutucusu 4" descr="açık hava, anten içeren bir resim&#10;&#10;Açıklama otomatik olarak oluşturuldu">
            <a:extLst>
              <a:ext uri="{FF2B5EF4-FFF2-40B4-BE49-F238E27FC236}">
                <a16:creationId xmlns="" xmlns:a16="http://schemas.microsoft.com/office/drawing/2014/main" id="{56996731-B904-4775-86EA-8F387908D57B}"/>
              </a:ext>
            </a:extLst>
          </p:cNvPr>
          <p:cNvPicPr>
            <a:picLocks noGrp="1" noChangeAspect="1"/>
          </p:cNvPicPr>
          <p:nvPr>
            <p:ph type="pic" idx="1"/>
          </p:nvPr>
        </p:nvPicPr>
        <p:blipFill rotWithShape="1">
          <a:blip r:embed="rId3"/>
          <a:srcRect l="3901" r="3901"/>
          <a:stretch/>
        </p:blipFill>
        <p:spPr>
          <a:xfrm>
            <a:off x="-5597" y="10"/>
            <a:ext cx="6101597" cy="6857990"/>
          </a:xfrm>
          <a:prstGeom prst="rect">
            <a:avLst/>
          </a:prstGeom>
        </p:spPr>
      </p:pic>
      <p:sp>
        <p:nvSpPr>
          <p:cNvPr id="4" name="Metin Yer Tutucusu 3">
            <a:extLst>
              <a:ext uri="{FF2B5EF4-FFF2-40B4-BE49-F238E27FC236}">
                <a16:creationId xmlns="" xmlns:a16="http://schemas.microsoft.com/office/drawing/2014/main" id="{5413434C-E33D-4691-AD06-A4551210EE59}"/>
              </a:ext>
            </a:extLst>
          </p:cNvPr>
          <p:cNvSpPr>
            <a:spLocks noGrp="1"/>
          </p:cNvSpPr>
          <p:nvPr>
            <p:ph type="body" sz="half" idx="2"/>
          </p:nvPr>
        </p:nvSpPr>
        <p:spPr>
          <a:xfrm>
            <a:off x="6448424" y="2515817"/>
            <a:ext cx="4598986" cy="3541714"/>
          </a:xfrm>
        </p:spPr>
        <p:txBody>
          <a:bodyPr vert="horz" lIns="91440" tIns="45720" rIns="91440" bIns="45720" rtlCol="0">
            <a:normAutofit/>
          </a:bodyPr>
          <a:lstStyle/>
          <a:p>
            <a:pPr indent="-228600" algn="just">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Tarihte bilinen ilk rüzgar türbini </a:t>
            </a:r>
            <a:r>
              <a:rPr lang="en-US" sz="2000" dirty="0">
                <a:latin typeface="Times New Roman" panose="02020603050405020304" pitchFamily="18" charset="0"/>
                <a:cs typeface="Times New Roman" panose="02020603050405020304" pitchFamily="18" charset="0"/>
              </a:rPr>
              <a:t>1887'de </a:t>
            </a:r>
            <a:r>
              <a:rPr lang="en-US" sz="2000" dirty="0" err="1">
                <a:latin typeface="Times New Roman" panose="02020603050405020304" pitchFamily="18" charset="0"/>
                <a:cs typeface="Times New Roman" panose="02020603050405020304" pitchFamily="18" charset="0"/>
              </a:rPr>
              <a:t>charles</a:t>
            </a:r>
            <a:r>
              <a:rPr lang="en-US" sz="2000" dirty="0">
                <a:latin typeface="Times New Roman" panose="02020603050405020304" pitchFamily="18" charset="0"/>
                <a:cs typeface="Times New Roman" panose="02020603050405020304" pitchFamily="18" charset="0"/>
              </a:rPr>
              <a:t> F. Brush </a:t>
            </a:r>
            <a:r>
              <a:rPr lang="en-US" sz="2000" dirty="0" err="1">
                <a:latin typeface="Times New Roman" panose="02020603050405020304" pitchFamily="18" charset="0"/>
                <a:cs typeface="Times New Roman" panose="02020603050405020304" pitchFamily="18" charset="0"/>
              </a:rPr>
              <a:t>tarafından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Cleveland'da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inşa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edilen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otomatik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çalıştırılan</a:t>
            </a:r>
            <a:r>
              <a:rPr lang="en-US" sz="2000" dirty="0">
                <a:latin typeface="Times New Roman" panose="02020603050405020304" pitchFamily="18" charset="0"/>
                <a:cs typeface="Times New Roman" panose="02020603050405020304" pitchFamily="18" charset="0"/>
              </a:rPr>
              <a:t> ilk </a:t>
            </a:r>
            <a:r>
              <a:rPr lang="en-US" sz="2000" dirty="0" err="1">
                <a:latin typeface="Times New Roman" panose="02020603050405020304" pitchFamily="18" charset="0"/>
                <a:cs typeface="Times New Roman" panose="02020603050405020304" pitchFamily="18" charset="0"/>
              </a:rPr>
              <a:t>rüzgar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türbini</a:t>
            </a:r>
            <a:r>
              <a:rPr lang="tr-TR" sz="2000" dirty="0" err="1">
                <a:latin typeface="Times New Roman" panose="02020603050405020304" pitchFamily="18" charset="0"/>
                <a:cs typeface="Times New Roman" panose="02020603050405020304" pitchFamily="18" charset="0"/>
              </a:rPr>
              <a:t>dir</a:t>
            </a:r>
            <a:r>
              <a:rPr lang="en-US" sz="2000" dirty="0">
                <a:latin typeface="Times New Roman" panose="02020603050405020304" pitchFamily="18" charset="0"/>
                <a:cs typeface="Times New Roman" panose="02020603050405020304" pitchFamily="18" charset="0"/>
              </a:rPr>
              <a:t>. 18 m </a:t>
            </a:r>
            <a:r>
              <a:rPr lang="en-US" sz="2000" dirty="0" err="1">
                <a:latin typeface="Times New Roman" panose="02020603050405020304" pitchFamily="18" charset="0"/>
                <a:cs typeface="Times New Roman" panose="02020603050405020304" pitchFamily="18" charset="0"/>
              </a:rPr>
              <a:t>boyunda</a:t>
            </a:r>
            <a:r>
              <a:rPr lang="en-US" sz="2000" dirty="0">
                <a:latin typeface="Times New Roman" panose="02020603050405020304" pitchFamily="18" charset="0"/>
                <a:cs typeface="Times New Roman" panose="02020603050405020304" pitchFamily="18" charset="0"/>
              </a:rPr>
              <a:t>, 4 ton (3,6 </a:t>
            </a:r>
            <a:r>
              <a:rPr lang="en-US" sz="2000" dirty="0" err="1">
                <a:latin typeface="Times New Roman" panose="02020603050405020304" pitchFamily="18" charset="0"/>
                <a:cs typeface="Times New Roman" panose="02020603050405020304" pitchFamily="18" charset="0"/>
              </a:rPr>
              <a:t>metrik</a:t>
            </a:r>
            <a:r>
              <a:rPr lang="en-US" sz="2000" dirty="0">
                <a:latin typeface="Times New Roman" panose="02020603050405020304" pitchFamily="18" charset="0"/>
                <a:cs typeface="Times New Roman" panose="02020603050405020304" pitchFamily="18" charset="0"/>
              </a:rPr>
              <a:t> ton) </a:t>
            </a:r>
            <a:r>
              <a:rPr lang="en-US" sz="2000" dirty="0" err="1">
                <a:latin typeface="Times New Roman" panose="02020603050405020304" pitchFamily="18" charset="0"/>
                <a:cs typeface="Times New Roman" panose="02020603050405020304" pitchFamily="18" charset="0"/>
              </a:rPr>
              <a:t>ağırlığında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kW'lık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jeneratöre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güç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sağlıyordu</a:t>
            </a:r>
            <a:r>
              <a:rPr lang="tr-T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tr-TR" sz="2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14230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6C617ED9-F318-4060-9E34-47B71C0A8237}"/>
              </a:ext>
            </a:extLst>
          </p:cNvPr>
          <p:cNvSpPr>
            <a:spLocks noGrp="1"/>
          </p:cNvSpPr>
          <p:nvPr>
            <p:ph type="title"/>
          </p:nvPr>
        </p:nvSpPr>
        <p:spPr>
          <a:xfrm>
            <a:off x="6448425" y="618518"/>
            <a:ext cx="4598985" cy="1478570"/>
          </a:xfrm>
        </p:spPr>
        <p:txBody>
          <a:bodyPr vert="horz" lIns="91440" tIns="45720" rIns="91440" bIns="45720" rtlCol="0" anchor="ctr">
            <a:normAutofit/>
          </a:bodyPr>
          <a:lstStyle/>
          <a:p>
            <a:r>
              <a:rPr lang="en-US" sz="3600" dirty="0" err="1"/>
              <a:t>Dünya’da</a:t>
            </a:r>
            <a:r>
              <a:rPr lang="en-US" sz="3600" dirty="0"/>
              <a:t> </a:t>
            </a:r>
            <a:r>
              <a:rPr lang="en-US" sz="3600" dirty="0" err="1"/>
              <a:t>rüzgar</a:t>
            </a:r>
            <a:r>
              <a:rPr lang="en-US" sz="3600" dirty="0"/>
              <a:t> </a:t>
            </a:r>
            <a:r>
              <a:rPr lang="en-US" sz="3600" dirty="0" err="1"/>
              <a:t>enerj</a:t>
            </a:r>
            <a:r>
              <a:rPr lang="tr-TR" sz="3600" dirty="0"/>
              <a:t>i</a:t>
            </a:r>
            <a:r>
              <a:rPr lang="en-US" sz="3600" dirty="0"/>
              <a:t>s</a:t>
            </a:r>
            <a:r>
              <a:rPr lang="tr-TR" sz="3600" dirty="0"/>
              <a:t>i</a:t>
            </a:r>
            <a:endParaRPr lang="en-US" sz="3600" dirty="0"/>
          </a:p>
        </p:txBody>
      </p:sp>
      <p:pic>
        <p:nvPicPr>
          <p:cNvPr id="6" name="Resim Yer Tutucusu 5">
            <a:extLst>
              <a:ext uri="{FF2B5EF4-FFF2-40B4-BE49-F238E27FC236}">
                <a16:creationId xmlns="" xmlns:a16="http://schemas.microsoft.com/office/drawing/2014/main" id="{8B8AB8EB-1308-4250-9120-74577DB32BD9}"/>
              </a:ext>
            </a:extLst>
          </p:cNvPr>
          <p:cNvPicPr>
            <a:picLocks noGrp="1" noChangeAspect="1"/>
          </p:cNvPicPr>
          <p:nvPr>
            <p:ph type="pic" idx="1"/>
          </p:nvPr>
        </p:nvPicPr>
        <p:blipFill rotWithShape="1">
          <a:blip r:embed="rId3"/>
          <a:srcRect l="29759" r="29759" b="-1"/>
          <a:stretch/>
        </p:blipFill>
        <p:spPr>
          <a:xfrm>
            <a:off x="-5597" y="10"/>
            <a:ext cx="6101597" cy="6857990"/>
          </a:xfrm>
          <a:prstGeom prst="rect">
            <a:avLst/>
          </a:prstGeom>
        </p:spPr>
      </p:pic>
      <p:sp>
        <p:nvSpPr>
          <p:cNvPr id="4" name="Metin Yer Tutucusu 3">
            <a:extLst>
              <a:ext uri="{FF2B5EF4-FFF2-40B4-BE49-F238E27FC236}">
                <a16:creationId xmlns="" xmlns:a16="http://schemas.microsoft.com/office/drawing/2014/main" id="{1D5D51F4-282E-4805-9585-EE768D646823}"/>
              </a:ext>
            </a:extLst>
          </p:cNvPr>
          <p:cNvSpPr>
            <a:spLocks noGrp="1"/>
          </p:cNvSpPr>
          <p:nvPr>
            <p:ph type="body" sz="half" idx="2"/>
          </p:nvPr>
        </p:nvSpPr>
        <p:spPr>
          <a:xfrm>
            <a:off x="6448425" y="2249487"/>
            <a:ext cx="4598986" cy="3541714"/>
          </a:xfrm>
        </p:spPr>
        <p:txBody>
          <a:bodyPr vert="horz" lIns="91440" tIns="45720" rIns="91440" bIns="45720" rtlCol="0">
            <a:noAutofit/>
          </a:bodyPr>
          <a:lstStyle/>
          <a:p>
            <a:pPr indent="-228600" algn="jus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Küresel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rüzgar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endüstrisi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2020, </a:t>
            </a:r>
            <a:r>
              <a:rPr lang="en-US" sz="2000" dirty="0" err="1">
                <a:latin typeface="Times New Roman" panose="02020603050405020304" pitchFamily="18" charset="0"/>
                <a:cs typeface="Times New Roman" panose="02020603050405020304" pitchFamily="18" charset="0"/>
              </a:rPr>
              <a:t>yıllık</a:t>
            </a:r>
            <a:r>
              <a:rPr lang="en-US" sz="2000" dirty="0">
                <a:latin typeface="Times New Roman" panose="02020603050405020304" pitchFamily="18" charset="0"/>
                <a:cs typeface="Times New Roman" panose="02020603050405020304" pitchFamily="18" charset="0"/>
              </a:rPr>
              <a:t> %53 </a:t>
            </a:r>
            <a:r>
              <a:rPr lang="en-US" sz="2000" dirty="0" err="1">
                <a:latin typeface="Times New Roman" panose="02020603050405020304" pitchFamily="18" charset="0"/>
                <a:cs typeface="Times New Roman" panose="02020603050405020304" pitchFamily="18" charset="0"/>
              </a:rPr>
              <a:t>büyüme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tarihteki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iyi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yıl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oldu</a:t>
            </a:r>
            <a:r>
              <a:rPr lang="en-US" sz="2000" dirty="0">
                <a:latin typeface="Times New Roman" panose="02020603050405020304" pitchFamily="18" charset="0"/>
                <a:cs typeface="Times New Roman" panose="02020603050405020304" pitchFamily="18" charset="0"/>
              </a:rPr>
              <a:t>. Hem </a:t>
            </a:r>
            <a:r>
              <a:rPr lang="en-US" sz="2000" dirty="0" err="1">
                <a:latin typeface="Times New Roman" panose="02020603050405020304" pitchFamily="18" charset="0"/>
                <a:cs typeface="Times New Roman" panose="02020603050405020304" pitchFamily="18" charset="0"/>
              </a:rPr>
              <a:t>küresel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tedarik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zincirini</a:t>
            </a:r>
            <a:r>
              <a:rPr lang="en-US" sz="2000" dirty="0">
                <a:latin typeface="Times New Roman" panose="02020603050405020304" pitchFamily="18" charset="0"/>
                <a:cs typeface="Times New Roman" panose="02020603050405020304" pitchFamily="18" charset="0"/>
              </a:rPr>
              <a:t> hem de </a:t>
            </a:r>
            <a:r>
              <a:rPr lang="en-US" sz="2000" dirty="0" err="1">
                <a:latin typeface="Times New Roman" panose="02020603050405020304" pitchFamily="18" charset="0"/>
                <a:cs typeface="Times New Roman" panose="02020603050405020304" pitchFamily="18" charset="0"/>
              </a:rPr>
              <a:t>proje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süreçlerini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kesintiye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uğratan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zorlu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yılda</a:t>
            </a:r>
            <a:r>
              <a:rPr lang="en-US" sz="2000" dirty="0">
                <a:latin typeface="Times New Roman" panose="02020603050405020304" pitchFamily="18" charset="0"/>
                <a:cs typeface="Times New Roman" panose="02020603050405020304" pitchFamily="18" charset="0"/>
              </a:rPr>
              <a:t> 93 </a:t>
            </a:r>
            <a:r>
              <a:rPr lang="en-US" sz="2000" dirty="0" err="1">
                <a:latin typeface="Times New Roman" panose="02020603050405020304" pitchFamily="18" charset="0"/>
                <a:cs typeface="Times New Roman" panose="02020603050405020304" pitchFamily="18" charset="0"/>
              </a:rPr>
              <a:t>GW’tan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fazla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rüzgâr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enerjisi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kurulumu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dünyanın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büyük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ekonomisi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birlikte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pazar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paylarını</a:t>
            </a:r>
            <a:r>
              <a:rPr lang="en-US" sz="2000" dirty="0">
                <a:latin typeface="Times New Roman" panose="02020603050405020304" pitchFamily="18" charset="0"/>
                <a:cs typeface="Times New Roman" panose="02020603050405020304" pitchFamily="18" charset="0"/>
              </a:rPr>
              <a:t> % 15 </a:t>
            </a:r>
            <a:r>
              <a:rPr lang="en-US" sz="2000" dirty="0" err="1">
                <a:latin typeface="Times New Roman" panose="02020603050405020304" pitchFamily="18" charset="0"/>
                <a:cs typeface="Times New Roman" panose="02020603050405020304" pitchFamily="18" charset="0"/>
              </a:rPr>
              <a:t>ila</a:t>
            </a:r>
            <a:r>
              <a:rPr lang="en-US" sz="2000" dirty="0">
                <a:latin typeface="Times New Roman" panose="02020603050405020304" pitchFamily="18" charset="0"/>
                <a:cs typeface="Times New Roman" panose="02020603050405020304" pitchFamily="18" charset="0"/>
              </a:rPr>
              <a:t> % 76 </a:t>
            </a:r>
            <a:r>
              <a:rPr lang="en-US" sz="2000" dirty="0" err="1">
                <a:latin typeface="Times New Roman" panose="02020603050405020304" pitchFamily="18" charset="0"/>
                <a:cs typeface="Times New Roman" panose="02020603050405020304" pitchFamily="18" charset="0"/>
              </a:rPr>
              <a:t>artırdı</a:t>
            </a:r>
            <a:r>
              <a:rPr lang="tr-TR" sz="2000" dirty="0">
                <a:latin typeface="Times New Roman" panose="02020603050405020304" pitchFamily="18" charset="0"/>
                <a:cs typeface="Times New Roman" panose="02020603050405020304" pitchFamily="18" charset="0"/>
              </a:rPr>
              <a:t> [2]</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1815166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DF19BAF3-7E20-4B9D-B544-BABAEEA1FA7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 xmlns:a16="http://schemas.microsoft.com/office/drawing/2014/main" id="{950648F4-ABCD-4DF0-8641-76CFB235472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 xmlns:a16="http://schemas.microsoft.com/office/drawing/2014/main" id="{989BE678-777B-482A-A616-FEDC47B162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 xmlns:a16="http://schemas.microsoft.com/office/drawing/2014/main" id="{CF1EB4BD-9C7E-4AA3-9681-C7EB0DA6250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 xmlns:a16="http://schemas.microsoft.com/office/drawing/2014/main" id="{94AAE3AA-3759-4D28-B0EF-575F25A5146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 xmlns:a16="http://schemas.microsoft.com/office/drawing/2014/main" id="{D28BE0C3-2102-4820-B88B-A448B1840D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31">
            <a:extLst>
              <a:ext uri="{FF2B5EF4-FFF2-40B4-BE49-F238E27FC236}">
                <a16:creationId xmlns=""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 name="Resim 1">
            <a:extLst>
              <a:ext uri="{FF2B5EF4-FFF2-40B4-BE49-F238E27FC236}">
                <a16:creationId xmlns="" xmlns:a16="http://schemas.microsoft.com/office/drawing/2014/main" id="{5100EC46-584F-4495-9553-A3B4E136A57C}"/>
              </a:ext>
            </a:extLst>
          </p:cNvPr>
          <p:cNvPicPr>
            <a:picLocks noChangeAspect="1"/>
          </p:cNvPicPr>
          <p:nvPr/>
        </p:nvPicPr>
        <p:blipFill rotWithShape="1">
          <a:blip r:embed="rId7"/>
          <a:srcRect l="32123" r="27087"/>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4" name="Rectangle 23">
            <a:extLst>
              <a:ext uri="{FF2B5EF4-FFF2-40B4-BE49-F238E27FC236}">
                <a16:creationId xmlns="" xmlns:a16="http://schemas.microsoft.com/office/drawing/2014/main" id="{D6F18ACE-6E82-4ADC-8A2F-A1771B309B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Metin kutusu 2">
            <a:extLst>
              <a:ext uri="{FF2B5EF4-FFF2-40B4-BE49-F238E27FC236}">
                <a16:creationId xmlns="" xmlns:a16="http://schemas.microsoft.com/office/drawing/2014/main" id="{7EAB3AD4-8BE6-451A-B91E-D202DF28BAA1}"/>
              </a:ext>
            </a:extLst>
          </p:cNvPr>
          <p:cNvSpPr txBox="1"/>
          <p:nvPr/>
        </p:nvSpPr>
        <p:spPr>
          <a:xfrm>
            <a:off x="5410950" y="2052918"/>
            <a:ext cx="4638903" cy="4195481"/>
          </a:xfrm>
          <a:prstGeom prst="rect">
            <a:avLst/>
          </a:prstGeom>
        </p:spPr>
        <p:txBody>
          <a:bodyPr vert="horz" lIns="91440" tIns="45720" rIns="91440" bIns="45720" rtlCol="0">
            <a:normAutofit/>
          </a:bodyPr>
          <a:lstStyle/>
          <a:p>
            <a:pPr indent="-228600">
              <a:spcBef>
                <a:spcPts val="1000"/>
              </a:spcBef>
              <a:buClr>
                <a:schemeClr val="bg2">
                  <a:lumMod val="40000"/>
                  <a:lumOff val="60000"/>
                </a:schemeClr>
              </a:buClr>
              <a:buSzPct val="80000"/>
              <a:buFont typeface="Wingdings 3" charset="2"/>
              <a:buChar char=""/>
            </a:pPr>
            <a:r>
              <a:rPr lang="en-US" sz="2000" dirty="0" err="1">
                <a:latin typeface="Times New Roman" panose="02020603050405020304" pitchFamily="18" charset="0"/>
                <a:ea typeface="+mj-ea"/>
                <a:cs typeface="Times New Roman" panose="02020603050405020304" pitchFamily="18" charset="0"/>
              </a:rPr>
              <a:t>Görüldüğü</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üzere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rüzgar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enerjisi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kullanılarak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enerji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elde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edilmesi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insanlık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için</a:t>
            </a:r>
            <a:r>
              <a:rPr lang="en-US" sz="2000" dirty="0">
                <a:latin typeface="Times New Roman" panose="02020603050405020304" pitchFamily="18" charset="0"/>
                <a:ea typeface="+mj-ea"/>
                <a:cs typeface="Times New Roman" panose="02020603050405020304" pitchFamily="18" charset="0"/>
              </a:rPr>
              <a:t> son </a:t>
            </a:r>
            <a:r>
              <a:rPr lang="en-US" sz="2000" dirty="0" err="1">
                <a:latin typeface="Times New Roman" panose="02020603050405020304" pitchFamily="18" charset="0"/>
                <a:ea typeface="+mj-ea"/>
                <a:cs typeface="Times New Roman" panose="02020603050405020304" pitchFamily="18" charset="0"/>
              </a:rPr>
              <a:t>derece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önemli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ve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kazanç</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içeren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bir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yöntemdir</a:t>
            </a:r>
            <a:r>
              <a:rPr lang="tr-TR" sz="2000" dirty="0">
                <a:latin typeface="Times New Roman" panose="02020603050405020304" pitchFamily="18" charset="0"/>
                <a:ea typeface="+mj-ea"/>
                <a:cs typeface="Times New Roman" panose="02020603050405020304" pitchFamily="18" charset="0"/>
              </a:rPr>
              <a:t>.</a:t>
            </a:r>
            <a:r>
              <a:rPr lang="en-US" sz="2000" dirty="0">
                <a:latin typeface="Times New Roman" panose="02020603050405020304" pitchFamily="18" charset="0"/>
                <a:ea typeface="+mj-ea"/>
                <a:cs typeface="Times New Roman" panose="02020603050405020304" pitchFamily="18" charset="0"/>
              </a:rPr>
              <a:t>Bu </a:t>
            </a:r>
            <a:r>
              <a:rPr lang="en-US" sz="2000" dirty="0" err="1">
                <a:latin typeface="Times New Roman" panose="02020603050405020304" pitchFamily="18" charset="0"/>
                <a:ea typeface="+mj-ea"/>
                <a:cs typeface="Times New Roman" panose="02020603050405020304" pitchFamily="18" charset="0"/>
              </a:rPr>
              <a:t>sebeplerden</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dolayı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proje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çalışması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ekonomik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ve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uygulanabilir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bir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şekilde</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çatı</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üstü</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vantilatör</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modeli</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olarak</a:t>
            </a:r>
            <a:r>
              <a:rPr lang="en-US" sz="2000" dirty="0">
                <a:latin typeface="Times New Roman" panose="02020603050405020304" pitchFamily="18" charset="0"/>
                <a:ea typeface="+mj-ea"/>
                <a:cs typeface="Times New Roman" panose="02020603050405020304" pitchFamily="18" charset="0"/>
              </a:rPr>
              <a:t> </a:t>
            </a:r>
            <a:r>
              <a:rPr lang="en-US" sz="2000" dirty="0" err="1">
                <a:latin typeface="Times New Roman" panose="02020603050405020304" pitchFamily="18" charset="0"/>
                <a:ea typeface="+mj-ea"/>
                <a:cs typeface="Times New Roman" panose="02020603050405020304" pitchFamily="18" charset="0"/>
              </a:rPr>
              <a:t>gerçekleştirildi</a:t>
            </a:r>
            <a:r>
              <a:rPr lang="en-US" sz="2000" dirty="0">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 xmlns:p14="http://schemas.microsoft.com/office/powerpoint/2010/main" val="361990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91B28F63-CF00-448F-B141-FE33C33B189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 xmlns:a16="http://schemas.microsoft.com/office/drawing/2014/main" id="{2AE609E2-8522-44E4-9077-980E5BCF3E1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 xmlns:a16="http://schemas.microsoft.com/office/drawing/2014/main" id="{4FA533C5-33E3-4611-AF9F-72811D8B26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 xmlns:a16="http://schemas.microsoft.com/office/drawing/2014/main" id="{8949AD42-25FD-4C3D-9EEE-B7FEC580998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 xmlns:a16="http://schemas.microsoft.com/office/drawing/2014/main" id="{6AC7D913-60B7-4603-881B-831DA5D3A94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 xmlns:a16="http://schemas.microsoft.com/office/drawing/2014/main" id="{87F0FDC4-AD8C-47D9-9131-623C98ADB0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 xmlns:a16="http://schemas.microsoft.com/office/drawing/2014/main" id="{923E8915-D2AA-4327-A45A-972C3CA957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 xmlns:a16="http://schemas.microsoft.com/office/drawing/2014/main" id="{8302FC3C-9804-4950-B721-5FD704BA60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 xmlns:a16="http://schemas.microsoft.com/office/drawing/2014/main" id="{6B9695BD-ECF6-49CA-8877-8C493193C65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 xmlns:a16="http://schemas.microsoft.com/office/drawing/2014/main" id="{3BC6EBB2-9BDC-4075-BA6B-43A9FBF9C86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 xmlns:a14="http://schemas.microsoft.com/office/drawing/2010/main" val="0"/>
              </a:ext>
            </a:extLst>
          </a:blip>
          <a:srcRect b="23320"/>
          <a:stretch/>
        </p:blipFill>
        <p:spPr>
          <a:xfrm>
            <a:off x="8605878" y="6228080"/>
            <a:ext cx="993734" cy="762000"/>
          </a:xfrm>
          <a:prstGeom prst="rect">
            <a:avLst/>
          </a:prstGeom>
        </p:spPr>
      </p:pic>
      <p:sp>
        <p:nvSpPr>
          <p:cNvPr id="28" name="Freeform 5">
            <a:extLst>
              <a:ext uri="{FF2B5EF4-FFF2-40B4-BE49-F238E27FC236}">
                <a16:creationId xmlns="" xmlns:a16="http://schemas.microsoft.com/office/drawing/2014/main" id="{F3798573-F27B-47EB-8EA4-7EE34954C2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Başlık 1">
            <a:extLst>
              <a:ext uri="{FF2B5EF4-FFF2-40B4-BE49-F238E27FC236}">
                <a16:creationId xmlns="" xmlns:a16="http://schemas.microsoft.com/office/drawing/2014/main" id="{9C9A851F-5848-4947-9DE0-119F5CDF23BB}"/>
              </a:ext>
            </a:extLst>
          </p:cNvPr>
          <p:cNvSpPr>
            <a:spLocks noGrp="1"/>
          </p:cNvSpPr>
          <p:nvPr>
            <p:ph type="title"/>
          </p:nvPr>
        </p:nvSpPr>
        <p:spPr>
          <a:xfrm>
            <a:off x="806195" y="804672"/>
            <a:ext cx="3521359" cy="5248656"/>
          </a:xfrm>
        </p:spPr>
        <p:txBody>
          <a:bodyPr vert="horz" lIns="91440" tIns="45720" rIns="91440" bIns="45720" rtlCol="0" anchor="ctr">
            <a:normAutofit/>
          </a:bodyPr>
          <a:lstStyle/>
          <a:p>
            <a:pPr algn="ctr"/>
            <a:r>
              <a:rPr lang="en-US" sz="4200" b="0" i="0" kern="1200" dirty="0">
                <a:solidFill>
                  <a:schemeClr val="tx2"/>
                </a:solidFill>
                <a:latin typeface="+mj-lt"/>
                <a:ea typeface="+mj-ea"/>
                <a:cs typeface="+mj-cs"/>
              </a:rPr>
              <a:t>VANTİLATÖR TASARIMI</a:t>
            </a:r>
          </a:p>
        </p:txBody>
      </p:sp>
      <p:sp>
        <p:nvSpPr>
          <p:cNvPr id="3" name="Metin Yer Tutucusu 2">
            <a:extLst>
              <a:ext uri="{FF2B5EF4-FFF2-40B4-BE49-F238E27FC236}">
                <a16:creationId xmlns="" xmlns:a16="http://schemas.microsoft.com/office/drawing/2014/main" id="{1F843E0C-232D-429E-826A-F403C0E12E68}"/>
              </a:ext>
            </a:extLst>
          </p:cNvPr>
          <p:cNvSpPr>
            <a:spLocks noGrp="1"/>
          </p:cNvSpPr>
          <p:nvPr>
            <p:ph type="body" sz="half" idx="2"/>
          </p:nvPr>
        </p:nvSpPr>
        <p:spPr>
          <a:xfrm>
            <a:off x="4975861" y="804671"/>
            <a:ext cx="6399930" cy="5248657"/>
          </a:xfrm>
        </p:spPr>
        <p:txBody>
          <a:bodyPr vert="horz" lIns="91440" tIns="45720" rIns="91440" bIns="45720" rtlCol="0" anchor="ctr">
            <a:normAutofit/>
          </a:bodyPr>
          <a:lstStyle/>
          <a:p>
            <a:pPr indent="-228600">
              <a:buFont typeface="Wingdings 3" charset="2"/>
              <a:buChar char=""/>
            </a:pPr>
            <a:r>
              <a:rPr lang="en-US" sz="2000" dirty="0" err="1">
                <a:latin typeface="Times New Roman" panose="02020603050405020304" pitchFamily="18" charset="0"/>
                <a:cs typeface="Times New Roman" panose="02020603050405020304" pitchFamily="18" charset="0"/>
              </a:rPr>
              <a:t>Rüzgar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türbini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vantilatörleri</a:t>
            </a:r>
            <a:r>
              <a:rPr lang="en-US" sz="2000" dirty="0">
                <a:latin typeface="Times New Roman" panose="02020603050405020304" pitchFamily="18" charset="0"/>
                <a:cs typeface="Times New Roman" panose="02020603050405020304" pitchFamily="18" charset="0"/>
              </a:rPr>
              <a:t> tam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adından</a:t>
            </a:r>
            <a:r>
              <a:rPr lang="en-US" sz="2000" dirty="0">
                <a:latin typeface="Times New Roman" panose="02020603050405020304" pitchFamily="18" charset="0"/>
                <a:cs typeface="Times New Roman" panose="02020603050405020304" pitchFamily="18" charset="0"/>
              </a:rPr>
              <a:t> da </a:t>
            </a:r>
            <a:r>
              <a:rPr lang="en-US" sz="2000" dirty="0" err="1">
                <a:latin typeface="Times New Roman" panose="02020603050405020304" pitchFamily="18" charset="0"/>
                <a:cs typeface="Times New Roman" panose="02020603050405020304" pitchFamily="18" charset="0"/>
              </a:rPr>
              <a:t>anlaşılacağı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gibi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farklı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endüstriler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etkili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havalandırma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oluşturmak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rüzgarla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vantilatördürler</a:t>
            </a:r>
            <a:r>
              <a:rPr lang="en-US" sz="2000" dirty="0">
                <a:latin typeface="Times New Roman" panose="02020603050405020304" pitchFamily="18" charset="0"/>
                <a:cs typeface="Times New Roman" panose="02020603050405020304" pitchFamily="18" charset="0"/>
              </a:rPr>
              <a:t>. Bu </a:t>
            </a:r>
            <a:r>
              <a:rPr lang="en-US" sz="2000" dirty="0" err="1">
                <a:latin typeface="Times New Roman" panose="02020603050405020304" pitchFamily="18" charset="0"/>
                <a:cs typeface="Times New Roman" panose="02020603050405020304" pitchFamily="18" charset="0"/>
              </a:rPr>
              <a:t>ürün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rüzgar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destekli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havalandırma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üzerinde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çalışır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Türbin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vantilatörleri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içlerinde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yüzgeçli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yuvarlak</a:t>
            </a:r>
            <a:r>
              <a:rPr lang="en-US" sz="2000" dirty="0">
                <a:latin typeface="Times New Roman" panose="02020603050405020304" pitchFamily="18" charset="0"/>
                <a:cs typeface="Times New Roman" panose="02020603050405020304" pitchFamily="18" charset="0"/>
              </a:rPr>
              <a:t> metal </a:t>
            </a:r>
            <a:r>
              <a:rPr lang="en-US" sz="2000" dirty="0" err="1">
                <a:latin typeface="Times New Roman" panose="02020603050405020304" pitchFamily="18" charset="0"/>
                <a:cs typeface="Times New Roman" panose="02020603050405020304" pitchFamily="18" charset="0"/>
              </a:rPr>
              <a:t>havalandırma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delikleri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bulunur</a:t>
            </a:r>
            <a:r>
              <a:rPr lang="tr-T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96050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8" name="Resim 7">
            <a:extLst>
              <a:ext uri="{FF2B5EF4-FFF2-40B4-BE49-F238E27FC236}">
                <a16:creationId xmlns="" xmlns:a16="http://schemas.microsoft.com/office/drawing/2014/main" id="{5AD6F0DE-D93A-47E0-8B9A-CBC7B435638C}"/>
              </a:ext>
            </a:extLst>
          </p:cNvPr>
          <p:cNvPicPr>
            <a:picLocks noChangeAspect="1"/>
          </p:cNvPicPr>
          <p:nvPr/>
        </p:nvPicPr>
        <p:blipFill rotWithShape="1">
          <a:blip r:embed="rId3"/>
          <a:srcRect r="-2" b="9676"/>
          <a:stretch/>
        </p:blipFill>
        <p:spPr>
          <a:xfrm>
            <a:off x="1118988" y="1195968"/>
            <a:ext cx="4635583" cy="2103946"/>
          </a:xfrm>
          <a:prstGeom prst="rect">
            <a:avLst/>
          </a:prstGeom>
        </p:spPr>
      </p:pic>
      <p:pic>
        <p:nvPicPr>
          <p:cNvPr id="6" name="Resim Yer Tutucusu 5">
            <a:extLst>
              <a:ext uri="{FF2B5EF4-FFF2-40B4-BE49-F238E27FC236}">
                <a16:creationId xmlns="" xmlns:a16="http://schemas.microsoft.com/office/drawing/2014/main" id="{ACB17482-6194-43D2-885E-1DB831254DEA}"/>
              </a:ext>
            </a:extLst>
          </p:cNvPr>
          <p:cNvPicPr>
            <a:picLocks noGrp="1" noChangeAspect="1"/>
          </p:cNvPicPr>
          <p:nvPr>
            <p:ph type="pic" idx="1"/>
          </p:nvPr>
        </p:nvPicPr>
        <p:blipFill rotWithShape="1">
          <a:blip r:embed="rId4"/>
          <a:srcRect l="761" r="-1" b="-1"/>
          <a:stretch/>
        </p:blipFill>
        <p:spPr>
          <a:xfrm>
            <a:off x="1118988" y="3563118"/>
            <a:ext cx="4635583" cy="2102008"/>
          </a:xfrm>
          <a:prstGeom prst="rect">
            <a:avLst/>
          </a:prstGeom>
        </p:spPr>
      </p:pic>
      <p:sp>
        <p:nvSpPr>
          <p:cNvPr id="4" name="Metin Yer Tutucusu 3">
            <a:extLst>
              <a:ext uri="{FF2B5EF4-FFF2-40B4-BE49-F238E27FC236}">
                <a16:creationId xmlns="" xmlns:a16="http://schemas.microsoft.com/office/drawing/2014/main" id="{8FC7F7AE-1F07-44D7-A29D-BC06121D9304}"/>
              </a:ext>
            </a:extLst>
          </p:cNvPr>
          <p:cNvSpPr>
            <a:spLocks noGrp="1"/>
          </p:cNvSpPr>
          <p:nvPr>
            <p:ph type="body" sz="half" idx="2"/>
          </p:nvPr>
        </p:nvSpPr>
        <p:spPr>
          <a:xfrm>
            <a:off x="6503779" y="1403891"/>
            <a:ext cx="4747087" cy="3541714"/>
          </a:xfrm>
        </p:spPr>
        <p:txBody>
          <a:bodyPr vert="horz" lIns="91440" tIns="45720" rIns="91440" bIns="45720" rtlCol="0">
            <a:normAutofit fontScale="32500" lnSpcReduction="20000"/>
          </a:bodyPr>
          <a:lstStyle/>
          <a:p>
            <a:pPr indent="-228600" algn="just">
              <a:buFont typeface="Arial" panose="020B0604020202020204" pitchFamily="34" charset="0"/>
              <a:buChar char="•"/>
            </a:pPr>
            <a:r>
              <a:rPr lang="en-US" sz="6200" dirty="0">
                <a:latin typeface="Times New Roman" panose="02020603050405020304" pitchFamily="18" charset="0"/>
                <a:cs typeface="Times New Roman" panose="02020603050405020304" pitchFamily="18" charset="0"/>
              </a:rPr>
              <a:t>Bu </a:t>
            </a:r>
            <a:r>
              <a:rPr lang="tr-TR" sz="6200" dirty="0">
                <a:latin typeface="Times New Roman" panose="02020603050405020304" pitchFamily="18" charset="0"/>
                <a:cs typeface="Times New Roman" panose="02020603050405020304" pitchFamily="18" charset="0"/>
              </a:rPr>
              <a:t>proje çalışmasının amacı</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ise</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piyasada</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yaygın</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olarak</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kullanılan</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bu</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vantilatörlerden</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doğa</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dostu</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yollardan</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elektrik</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enerjisi</a:t>
            </a:r>
            <a:r>
              <a:rPr lang="en-US" sz="6200" dirty="0">
                <a:latin typeface="Times New Roman" panose="02020603050405020304" pitchFamily="18" charset="0"/>
                <a:cs typeface="Times New Roman" panose="02020603050405020304" pitchFamily="18" charset="0"/>
              </a:rPr>
              <a:t> </a:t>
            </a:r>
            <a:r>
              <a:rPr lang="en-US" sz="6200" dirty="0" err="1">
                <a:latin typeface="Times New Roman" panose="02020603050405020304" pitchFamily="18" charset="0"/>
                <a:cs typeface="Times New Roman" panose="02020603050405020304" pitchFamily="18" charset="0"/>
              </a:rPr>
              <a:t>üretmektir</a:t>
            </a:r>
            <a:r>
              <a:rPr lang="tr-TR" sz="6200" dirty="0">
                <a:latin typeface="Times New Roman" panose="02020603050405020304" pitchFamily="18" charset="0"/>
                <a:cs typeface="Times New Roman" panose="02020603050405020304" pitchFamily="18" charset="0"/>
              </a:rPr>
              <a:t>.</a:t>
            </a:r>
          </a:p>
          <a:p>
            <a:pPr indent="-228600" algn="just">
              <a:buFont typeface="Arial" panose="020B0604020202020204" pitchFamily="34" charset="0"/>
              <a:buChar char="•"/>
            </a:pPr>
            <a:r>
              <a:rPr lang="tr-TR" sz="6200" dirty="0">
                <a:latin typeface="Times New Roman" panose="02020603050405020304" pitchFamily="18" charset="0"/>
                <a:cs typeface="Times New Roman" panose="02020603050405020304" pitchFamily="18" charset="0"/>
              </a:rPr>
              <a:t>Rüzgar etkisiyle dönen vantilatör bıçakları bir dönüş hızı yakalar. Bu dönüş hızının etkisiyle vantilatör boyun kısmına monte edilmiş DC Motor ve ekstra devre elemanlarının katkısıyla birlikte bir elektrik enerjisi üretimini sağlayacaktır.</a:t>
            </a:r>
          </a:p>
          <a:p>
            <a:pPr indent="-228600">
              <a:buFont typeface="Arial" panose="020B0604020202020204" pitchFamily="34" charset="0"/>
              <a:buChar char="•"/>
            </a:pPr>
            <a:endParaRPr lang="en-US" dirty="0"/>
          </a:p>
        </p:txBody>
      </p:sp>
    </p:spTree>
    <p:extLst>
      <p:ext uri="{BB962C8B-B14F-4D97-AF65-F5344CB8AC3E}">
        <p14:creationId xmlns="" xmlns:p14="http://schemas.microsoft.com/office/powerpoint/2010/main" val="41131395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45AAC2-3D9B-47D1-B22C-F3D1B3D4DEA8}">
  <ds:schemaRefs>
    <ds:schemaRef ds:uri="http://schemas.microsoft.com/sharepoint/v3/contenttype/forms"/>
  </ds:schemaRefs>
</ds:datastoreItem>
</file>

<file path=customXml/itemProps2.xml><?xml version="1.0" encoding="utf-8"?>
<ds:datastoreItem xmlns:ds="http://schemas.openxmlformats.org/officeDocument/2006/customXml" ds:itemID="{83E9F5BB-97DB-4160-B47A-8FCEBC4F46E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35D4F14-B0CC-4BD5-A6F5-6EB7AE97AF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3185</TotalTime>
  <Words>1530</Words>
  <Application>Microsoft Office PowerPoint</Application>
  <PresentationFormat>Özel</PresentationFormat>
  <Paragraphs>94</Paragraphs>
  <Slides>42</Slides>
  <Notes>2</Notes>
  <HiddenSlides>0</HiddenSlides>
  <MMClips>5</MMClips>
  <ScaleCrop>false</ScaleCrop>
  <HeadingPairs>
    <vt:vector size="4" baseType="variant">
      <vt:variant>
        <vt:lpstr>Tema</vt:lpstr>
      </vt:variant>
      <vt:variant>
        <vt:i4>1</vt:i4>
      </vt:variant>
      <vt:variant>
        <vt:lpstr>Slayt Başlıkları</vt:lpstr>
      </vt:variant>
      <vt:variant>
        <vt:i4>42</vt:i4>
      </vt:variant>
    </vt:vector>
  </HeadingPairs>
  <TitlesOfParts>
    <vt:vector size="43" baseType="lpstr">
      <vt:lpstr>İyon</vt:lpstr>
      <vt:lpstr>BURSA TEKNİK ÜNİVERSİTESİ</vt:lpstr>
      <vt:lpstr>ELEKTRİK ÜRETİMİNDE ÇATI ÜSTÜ VANTİLATÖR</vt:lpstr>
      <vt:lpstr>YENİLENEBİLİR ENERJİ</vt:lpstr>
      <vt:lpstr>Slayt 4</vt:lpstr>
      <vt:lpstr>DÜNYA’DA RÜZGAR ENERJİSİ</vt:lpstr>
      <vt:lpstr>Dünya’da rüzgar enerjisi</vt:lpstr>
      <vt:lpstr>Slayt 7</vt:lpstr>
      <vt:lpstr>VANTİLATÖR TASARIMI</vt:lpstr>
      <vt:lpstr>Slayt 9</vt:lpstr>
      <vt:lpstr> </vt:lpstr>
      <vt:lpstr>Slayt 11</vt:lpstr>
      <vt:lpstr>Slayt 12</vt:lpstr>
      <vt:lpstr>Slayt 13</vt:lpstr>
      <vt:lpstr> DC Motor TASARIMI</vt:lpstr>
      <vt:lpstr>Slayt 15</vt:lpstr>
      <vt:lpstr>Slayt 16</vt:lpstr>
      <vt:lpstr>Slayt 17</vt:lpstr>
      <vt:lpstr>Slayt 18</vt:lpstr>
      <vt:lpstr>Slayt 19</vt:lpstr>
      <vt:lpstr>Slayt 20</vt:lpstr>
      <vt:lpstr>Slayt 21</vt:lpstr>
      <vt:lpstr>Slayt 22</vt:lpstr>
      <vt:lpstr> Solidworks Akış Analizi </vt:lpstr>
      <vt:lpstr>Slayt 24</vt:lpstr>
      <vt:lpstr>Slayt 25</vt:lpstr>
      <vt:lpstr> PROJE FİZİKSEL AŞAMASI</vt:lpstr>
      <vt:lpstr>Vantilatör üretimi</vt:lpstr>
      <vt:lpstr>Slayt 28</vt:lpstr>
      <vt:lpstr>DC DİNAMO MOTOR </vt:lpstr>
      <vt:lpstr>AYDINLATMA ELEMANI (YÜK)</vt:lpstr>
      <vt:lpstr>4.1.5 DC-DC Step-Up Voltaj Regülatör Kartı</vt:lpstr>
      <vt:lpstr>4.2 Tasarlanacak Sistemin Parçalarının Montesi</vt:lpstr>
      <vt:lpstr>Slayt 33</vt:lpstr>
      <vt:lpstr>Slayt 34</vt:lpstr>
      <vt:lpstr>Slayt 35</vt:lpstr>
      <vt:lpstr>TASARIMIN SONLANDIRILMASI</vt:lpstr>
      <vt:lpstr>Slayt 37</vt:lpstr>
      <vt:lpstr>Slayt 38</vt:lpstr>
      <vt:lpstr>Slayt 39</vt:lpstr>
      <vt:lpstr>SONUÇ VE ÖNERİLER</vt:lpstr>
      <vt:lpstr>KAPANIŞ</vt:lpstr>
      <vt:lpstr>Kaynakça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LİSANS BİTİRME ÇALIŞMASI</dc:title>
  <dc:creator>emreokumus</dc:creator>
  <cp:lastModifiedBy>x</cp:lastModifiedBy>
  <cp:revision>75</cp:revision>
  <dcterms:created xsi:type="dcterms:W3CDTF">2021-06-29T12:48:16Z</dcterms:created>
  <dcterms:modified xsi:type="dcterms:W3CDTF">2021-08-16T12:29:19Z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