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handoutMasterIdLst>
    <p:handoutMasterId r:id="rId3"/>
  </p:handoutMasterIdLst>
  <p:sldIdLst>
    <p:sldId id="256" r:id="rId2"/>
  </p:sldIdLst>
  <p:sldSz cx="9601200" cy="12801600" type="A3"/>
  <p:notesSz cx="6858000" cy="9144000"/>
  <p:defaultTextStyle>
    <a:defPPr>
      <a:defRPr lang="tr-TR"/>
    </a:defPPr>
    <a:lvl1pPr marL="0" algn="l" defTabSz="127900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504" algn="l" defTabSz="127900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009" algn="l" defTabSz="127900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8514" algn="l" defTabSz="127900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8018" algn="l" defTabSz="127900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7523" algn="l" defTabSz="127900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7026" algn="l" defTabSz="127900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6530" algn="l" defTabSz="127900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6035" algn="l" defTabSz="127900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82" userDrawn="1">
          <p15:clr>
            <a:srgbClr val="A4A3A4"/>
          </p15:clr>
        </p15:guide>
        <p15:guide id="2" pos="5997" userDrawn="1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pos="1358">
          <p15:clr>
            <a:srgbClr val="A4A3A4"/>
          </p15:clr>
        </p15:guide>
        <p15:guide id="5" orient="horz" pos="17423">
          <p15:clr>
            <a:srgbClr val="A4A3A4"/>
          </p15:clr>
        </p15:guide>
        <p15:guide id="6" orient="horz" pos="4032">
          <p15:clr>
            <a:srgbClr val="A4A3A4"/>
          </p15:clr>
        </p15:guide>
        <p15:guide id="7" pos="8396">
          <p15:clr>
            <a:srgbClr val="A4A3A4"/>
          </p15:clr>
        </p15:guide>
        <p15:guide id="8" pos="19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5486" autoAdjust="0"/>
    <p:restoredTop sz="93671" autoAdjust="0"/>
  </p:normalViewPr>
  <p:slideViewPr>
    <p:cSldViewPr>
      <p:cViewPr>
        <p:scale>
          <a:sx n="51" d="100"/>
          <a:sy n="51" d="100"/>
        </p:scale>
        <p:origin x="-4056" y="-552"/>
      </p:cViewPr>
      <p:guideLst>
        <p:guide orient="horz" pos="13482"/>
        <p:guide orient="horz" pos="3120"/>
        <p:guide orient="horz" pos="17423"/>
        <p:guide orient="horz" pos="4032"/>
        <p:guide pos="5997"/>
        <p:guide pos="1358"/>
        <p:guide pos="8396"/>
        <p:guide pos="19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-204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E8887-96F8-4DBF-8CD5-C69D6B422D21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FB477-3727-4F4B-A72F-CAA54456168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78797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888" y="-15806"/>
            <a:ext cx="9629882" cy="12833212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126" y="4488464"/>
            <a:ext cx="6118055" cy="3073097"/>
          </a:xfrm>
        </p:spPr>
        <p:txBody>
          <a:bodyPr anchor="b">
            <a:noAutofit/>
          </a:bodyPr>
          <a:lstStyle>
            <a:lvl1pPr algn="r">
              <a:defRPr sz="55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126" y="7561557"/>
            <a:ext cx="6118055" cy="2047545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6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1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5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9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8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46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10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0381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137921"/>
            <a:ext cx="6665100" cy="6353387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8344748"/>
            <a:ext cx="6665100" cy="2932462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6383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276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914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553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191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8298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468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7106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1648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630" y="1137920"/>
            <a:ext cx="6375790" cy="5642187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56129" y="6780107"/>
            <a:ext cx="5690794" cy="7112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63831" indent="0">
              <a:buFontTx/>
              <a:buNone/>
              <a:defRPr/>
            </a:lvl2pPr>
            <a:lvl3pPr marL="927663" indent="0">
              <a:buFontTx/>
              <a:buNone/>
              <a:defRPr/>
            </a:lvl3pPr>
            <a:lvl4pPr marL="1391495" indent="0">
              <a:buFontTx/>
              <a:buNone/>
              <a:defRPr/>
            </a:lvl4pPr>
            <a:lvl5pPr marL="1855327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9" y="8344748"/>
            <a:ext cx="6665100" cy="2932462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6383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276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914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553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191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8298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468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7106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06848" y="1475373"/>
            <a:ext cx="480185" cy="1091583"/>
          </a:xfrm>
          <a:prstGeom prst="rect">
            <a:avLst/>
          </a:prstGeom>
        </p:spPr>
        <p:txBody>
          <a:bodyPr vert="horz" lIns="92767" tIns="46384" rIns="92767" bIns="46384" rtlCol="0" anchor="ctr">
            <a:noAutofit/>
          </a:bodyPr>
          <a:lstStyle/>
          <a:p>
            <a:pPr lvl="0"/>
            <a:r>
              <a:rPr lang="en-US" sz="82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85086" y="5388237"/>
            <a:ext cx="480185" cy="1091583"/>
          </a:xfrm>
          <a:prstGeom prst="rect">
            <a:avLst/>
          </a:prstGeom>
        </p:spPr>
        <p:txBody>
          <a:bodyPr vert="horz" lIns="92767" tIns="46384" rIns="92767" bIns="46384" rtlCol="0" anchor="ctr">
            <a:noAutofit/>
          </a:bodyPr>
          <a:lstStyle/>
          <a:p>
            <a:pPr lvl="0"/>
            <a:r>
              <a:rPr lang="en-US" sz="82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550320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3606377"/>
            <a:ext cx="6665100" cy="4844859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9" y="8451237"/>
            <a:ext cx="6665100" cy="2825973"/>
          </a:xfrm>
        </p:spPr>
        <p:txBody>
          <a:bodyPr anchor="t">
            <a:normAutofit/>
          </a:bodyPr>
          <a:lstStyle>
            <a:lvl1pPr marL="0" indent="0" algn="l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6383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276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914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553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191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8298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468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7106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84953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630" y="1137920"/>
            <a:ext cx="6375790" cy="5642187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78" y="7491307"/>
            <a:ext cx="6665102" cy="9599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63831" indent="0">
              <a:buFontTx/>
              <a:buNone/>
              <a:defRPr/>
            </a:lvl2pPr>
            <a:lvl3pPr marL="927663" indent="0">
              <a:buFontTx/>
              <a:buNone/>
              <a:defRPr/>
            </a:lvl3pPr>
            <a:lvl4pPr marL="1391495" indent="0">
              <a:buFontTx/>
              <a:buNone/>
              <a:defRPr/>
            </a:lvl4pPr>
            <a:lvl5pPr marL="1855327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9" y="8451237"/>
            <a:ext cx="6665100" cy="2825973"/>
          </a:xfrm>
        </p:spPr>
        <p:txBody>
          <a:bodyPr anchor="t">
            <a:normAutofit/>
          </a:bodyPr>
          <a:lstStyle>
            <a:lvl1pPr marL="0" indent="0" algn="l">
              <a:buNone/>
              <a:defRPr sz="1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6383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276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914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553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191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8298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468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7106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06848" y="1475373"/>
            <a:ext cx="480185" cy="1091583"/>
          </a:xfrm>
          <a:prstGeom prst="rect">
            <a:avLst/>
          </a:prstGeom>
        </p:spPr>
        <p:txBody>
          <a:bodyPr vert="horz" lIns="92767" tIns="46384" rIns="92767" bIns="46384" rtlCol="0" anchor="ctr">
            <a:noAutofit/>
          </a:bodyPr>
          <a:lstStyle/>
          <a:p>
            <a:pPr lvl="0"/>
            <a:r>
              <a:rPr lang="en-US" sz="82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85086" y="5388237"/>
            <a:ext cx="480185" cy="1091583"/>
          </a:xfrm>
          <a:prstGeom prst="rect">
            <a:avLst/>
          </a:prstGeom>
        </p:spPr>
        <p:txBody>
          <a:bodyPr vert="horz" lIns="92767" tIns="46384" rIns="92767" bIns="46384" rtlCol="0" anchor="ctr">
            <a:noAutofit/>
          </a:bodyPr>
          <a:lstStyle/>
          <a:p>
            <a:pPr lvl="0"/>
            <a:r>
              <a:rPr lang="en-US" sz="82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4994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641" y="1137920"/>
            <a:ext cx="6658539" cy="5642187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78" y="7491307"/>
            <a:ext cx="6665102" cy="9599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63831" indent="0">
              <a:buFontTx/>
              <a:buNone/>
              <a:defRPr/>
            </a:lvl2pPr>
            <a:lvl3pPr marL="927663" indent="0">
              <a:buFontTx/>
              <a:buNone/>
              <a:defRPr/>
            </a:lvl3pPr>
            <a:lvl4pPr marL="1391495" indent="0">
              <a:buFontTx/>
              <a:buNone/>
              <a:defRPr/>
            </a:lvl4pPr>
            <a:lvl5pPr marL="1855327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9" y="8451237"/>
            <a:ext cx="6665100" cy="2825973"/>
          </a:xfrm>
        </p:spPr>
        <p:txBody>
          <a:bodyPr anchor="t">
            <a:normAutofit/>
          </a:bodyPr>
          <a:lstStyle>
            <a:lvl1pPr marL="0" indent="0" algn="l">
              <a:buNone/>
              <a:defRPr sz="1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6383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276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914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553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191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8298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468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7106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02495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19999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76178" y="1137922"/>
            <a:ext cx="1027753" cy="9802708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79" y="1137922"/>
            <a:ext cx="5454778" cy="980270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00659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4028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5041623"/>
            <a:ext cx="6665100" cy="3409618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9" y="8451236"/>
            <a:ext cx="6665100" cy="160608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6383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276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914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553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191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8298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468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7106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0675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137920"/>
            <a:ext cx="6665100" cy="246549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4033100"/>
            <a:ext cx="3242515" cy="7244108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2664" y="4033103"/>
            <a:ext cx="3242515" cy="7244110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7547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1137920"/>
            <a:ext cx="6665099" cy="2465493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8" y="4033835"/>
            <a:ext cx="3245206" cy="1075688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63831" indent="0">
              <a:buNone/>
              <a:defRPr sz="2000" b="1"/>
            </a:lvl2pPr>
            <a:lvl3pPr marL="927663" indent="0">
              <a:buNone/>
              <a:defRPr sz="1900" b="1"/>
            </a:lvl3pPr>
            <a:lvl4pPr marL="1391495" indent="0">
              <a:buNone/>
              <a:defRPr sz="1600" b="1"/>
            </a:lvl4pPr>
            <a:lvl5pPr marL="1855327" indent="0">
              <a:buNone/>
              <a:defRPr sz="1600" b="1"/>
            </a:lvl5pPr>
            <a:lvl6pPr marL="2319158" indent="0">
              <a:buNone/>
              <a:defRPr sz="1600" b="1"/>
            </a:lvl6pPr>
            <a:lvl7pPr marL="2782989" indent="0">
              <a:buNone/>
              <a:defRPr sz="1600" b="1"/>
            </a:lvl7pPr>
            <a:lvl8pPr marL="3246821" indent="0">
              <a:buNone/>
              <a:defRPr sz="1600" b="1"/>
            </a:lvl8pPr>
            <a:lvl9pPr marL="371065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78" y="5109528"/>
            <a:ext cx="3245206" cy="616768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59972" y="4033835"/>
            <a:ext cx="3245206" cy="1075688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63831" indent="0">
              <a:buNone/>
              <a:defRPr sz="2000" b="1"/>
            </a:lvl2pPr>
            <a:lvl3pPr marL="927663" indent="0">
              <a:buNone/>
              <a:defRPr sz="1900" b="1"/>
            </a:lvl3pPr>
            <a:lvl4pPr marL="1391495" indent="0">
              <a:buNone/>
              <a:defRPr sz="1600" b="1"/>
            </a:lvl4pPr>
            <a:lvl5pPr marL="1855327" indent="0">
              <a:buNone/>
              <a:defRPr sz="1600" b="1"/>
            </a:lvl5pPr>
            <a:lvl6pPr marL="2319158" indent="0">
              <a:buNone/>
              <a:defRPr sz="1600" b="1"/>
            </a:lvl6pPr>
            <a:lvl7pPr marL="2782989" indent="0">
              <a:buNone/>
              <a:defRPr sz="1600" b="1"/>
            </a:lvl7pPr>
            <a:lvl8pPr marL="3246821" indent="0">
              <a:buNone/>
              <a:defRPr sz="1600" b="1"/>
            </a:lvl8pPr>
            <a:lvl9pPr marL="371065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59972" y="5109528"/>
            <a:ext cx="3245206" cy="616768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5934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1137920"/>
            <a:ext cx="6665100" cy="246549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612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83649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797394"/>
            <a:ext cx="2929690" cy="238647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9840" y="961195"/>
            <a:ext cx="3555339" cy="10316015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79" y="5183864"/>
            <a:ext cx="2929690" cy="4824305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7874" indent="0">
              <a:buNone/>
              <a:defRPr sz="1100"/>
            </a:lvl2pPr>
            <a:lvl3pPr marL="695747" indent="0">
              <a:buNone/>
              <a:defRPr sz="900"/>
            </a:lvl3pPr>
            <a:lvl4pPr marL="1043621" indent="0">
              <a:buNone/>
              <a:defRPr sz="800"/>
            </a:lvl4pPr>
            <a:lvl5pPr marL="1391495" indent="0">
              <a:buNone/>
              <a:defRPr sz="800"/>
            </a:lvl5pPr>
            <a:lvl6pPr marL="1739368" indent="0">
              <a:buNone/>
              <a:defRPr sz="800"/>
            </a:lvl6pPr>
            <a:lvl7pPr marL="2087242" indent="0">
              <a:buNone/>
              <a:defRPr sz="800"/>
            </a:lvl7pPr>
            <a:lvl8pPr marL="2435115" indent="0">
              <a:buNone/>
              <a:defRPr sz="800"/>
            </a:lvl8pPr>
            <a:lvl9pPr marL="2782989" indent="0">
              <a:buNone/>
              <a:defRPr sz="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367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8961120"/>
            <a:ext cx="6665100" cy="105791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0079" y="1137919"/>
            <a:ext cx="6665100" cy="717867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63831" indent="0">
              <a:buNone/>
              <a:defRPr sz="1600"/>
            </a:lvl2pPr>
            <a:lvl3pPr marL="927663" indent="0">
              <a:buNone/>
              <a:defRPr sz="1600"/>
            </a:lvl3pPr>
            <a:lvl4pPr marL="1391495" indent="0">
              <a:buNone/>
              <a:defRPr sz="1600"/>
            </a:lvl4pPr>
            <a:lvl5pPr marL="1855327" indent="0">
              <a:buNone/>
              <a:defRPr sz="1600"/>
            </a:lvl5pPr>
            <a:lvl6pPr marL="2319158" indent="0">
              <a:buNone/>
              <a:defRPr sz="1600"/>
            </a:lvl6pPr>
            <a:lvl7pPr marL="2782989" indent="0">
              <a:buNone/>
              <a:defRPr sz="1600"/>
            </a:lvl7pPr>
            <a:lvl8pPr marL="3246821" indent="0">
              <a:buNone/>
              <a:defRPr sz="1600"/>
            </a:lvl8pPr>
            <a:lvl9pPr marL="3710653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79" y="10019031"/>
            <a:ext cx="6665100" cy="125817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63831" indent="0">
              <a:buNone/>
              <a:defRPr sz="1200"/>
            </a:lvl2pPr>
            <a:lvl3pPr marL="927663" indent="0">
              <a:buNone/>
              <a:defRPr sz="1100"/>
            </a:lvl3pPr>
            <a:lvl4pPr marL="1391495" indent="0">
              <a:buNone/>
              <a:defRPr sz="900"/>
            </a:lvl4pPr>
            <a:lvl5pPr marL="1855327" indent="0">
              <a:buNone/>
              <a:defRPr sz="900"/>
            </a:lvl5pPr>
            <a:lvl6pPr marL="2319158" indent="0">
              <a:buNone/>
              <a:defRPr sz="900"/>
            </a:lvl6pPr>
            <a:lvl7pPr marL="2782989" indent="0">
              <a:buNone/>
              <a:defRPr sz="900"/>
            </a:lvl7pPr>
            <a:lvl8pPr marL="3246821" indent="0">
              <a:buNone/>
              <a:defRPr sz="900"/>
            </a:lvl8pPr>
            <a:lvl9pPr marL="371065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4939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890" y="-15806"/>
            <a:ext cx="9629883" cy="12833212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1" y="1137920"/>
            <a:ext cx="6665099" cy="2465493"/>
          </a:xfrm>
          <a:prstGeom prst="rect">
            <a:avLst/>
          </a:prstGeom>
        </p:spPr>
        <p:txBody>
          <a:bodyPr vert="horz" lIns="28018" tIns="14010" rIns="28018" bIns="1401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79" y="4033103"/>
            <a:ext cx="6665100" cy="7244110"/>
          </a:xfrm>
          <a:prstGeom prst="rect">
            <a:avLst/>
          </a:prstGeom>
        </p:spPr>
        <p:txBody>
          <a:bodyPr vert="horz" lIns="28018" tIns="14010" rIns="28018" bIns="1401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75522" y="11277213"/>
            <a:ext cx="718339" cy="681567"/>
          </a:xfrm>
          <a:prstGeom prst="rect">
            <a:avLst/>
          </a:prstGeom>
        </p:spPr>
        <p:txBody>
          <a:bodyPr vert="horz" lIns="28018" tIns="14010" rIns="28018" bIns="1401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11277213"/>
            <a:ext cx="4854122" cy="681567"/>
          </a:xfrm>
          <a:prstGeom prst="rect">
            <a:avLst/>
          </a:prstGeom>
        </p:spPr>
        <p:txBody>
          <a:bodyPr vert="horz" lIns="28018" tIns="14010" rIns="28018" bIns="1401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66910" y="11277213"/>
            <a:ext cx="538269" cy="681567"/>
          </a:xfrm>
          <a:prstGeom prst="rect">
            <a:avLst/>
          </a:prstGeom>
        </p:spPr>
        <p:txBody>
          <a:bodyPr vert="horz" lIns="28018" tIns="14010" rIns="28018" bIns="1401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8659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</p:sldLayoutIdLst>
  <p:txStyles>
    <p:titleStyle>
      <a:lvl1pPr algn="l" defTabSz="463831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7874" indent="-347874" algn="l" defTabSz="463831" rtl="0" eaLnBrk="1" latinLnBrk="0" hangingPunct="1">
        <a:spcBef>
          <a:spcPts val="101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53727" indent="-289894" algn="l" defTabSz="463831" rtl="0" eaLnBrk="1" latinLnBrk="0" hangingPunct="1">
        <a:spcBef>
          <a:spcPts val="101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59580" indent="-231916" algn="l" defTabSz="463831" rtl="0" eaLnBrk="1" latinLnBrk="0" hangingPunct="1">
        <a:spcBef>
          <a:spcPts val="101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23411" indent="-231916" algn="l" defTabSz="463831" rtl="0" eaLnBrk="1" latinLnBrk="0" hangingPunct="1">
        <a:spcBef>
          <a:spcPts val="101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87242" indent="-231916" algn="l" defTabSz="463831" rtl="0" eaLnBrk="1" latinLnBrk="0" hangingPunct="1">
        <a:spcBef>
          <a:spcPts val="101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51074" indent="-231916" algn="l" defTabSz="463831" rtl="0" eaLnBrk="1" latinLnBrk="0" hangingPunct="1">
        <a:spcBef>
          <a:spcPts val="101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014905" indent="-231916" algn="l" defTabSz="463831" rtl="0" eaLnBrk="1" latinLnBrk="0" hangingPunct="1">
        <a:spcBef>
          <a:spcPts val="101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78736" indent="-231916" algn="l" defTabSz="463831" rtl="0" eaLnBrk="1" latinLnBrk="0" hangingPunct="1">
        <a:spcBef>
          <a:spcPts val="101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942569" indent="-231916" algn="l" defTabSz="463831" rtl="0" eaLnBrk="1" latinLnBrk="0" hangingPunct="1">
        <a:spcBef>
          <a:spcPts val="101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638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3831" algn="l" defTabSz="4638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27663" algn="l" defTabSz="4638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91495" algn="l" defTabSz="4638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55327" algn="l" defTabSz="4638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19158" algn="l" defTabSz="4638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82989" algn="l" defTabSz="4638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46821" algn="l" defTabSz="4638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10653" algn="l" defTabSz="4638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6378">
              <a:srgbClr val="A2DDF4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" name="Rectangle 102"/>
          <p:cNvSpPr>
            <a:spLocks noChangeArrowheads="1"/>
          </p:cNvSpPr>
          <p:nvPr/>
        </p:nvSpPr>
        <p:spPr bwMode="auto">
          <a:xfrm>
            <a:off x="-2398969" y="2996656"/>
            <a:ext cx="56640" cy="41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8014" tIns="14007" rIns="28014" bIns="1400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26" name="Rectangle 314"/>
          <p:cNvSpPr>
            <a:spLocks noChangeArrowheads="1"/>
          </p:cNvSpPr>
          <p:nvPr/>
        </p:nvSpPr>
        <p:spPr bwMode="auto">
          <a:xfrm>
            <a:off x="-2398969" y="2996656"/>
            <a:ext cx="56640" cy="41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8014" tIns="14007" rIns="28014" bIns="1400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40" name="Rectangle 428"/>
          <p:cNvSpPr>
            <a:spLocks noChangeArrowheads="1"/>
          </p:cNvSpPr>
          <p:nvPr/>
        </p:nvSpPr>
        <p:spPr bwMode="auto">
          <a:xfrm>
            <a:off x="-2398969" y="2996656"/>
            <a:ext cx="56640" cy="41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8014" tIns="14007" rIns="28014" bIns="1400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-2398969" y="2996656"/>
            <a:ext cx="56640" cy="41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8014" tIns="14007" rIns="28014" bIns="14007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-2398969" y="2996656"/>
            <a:ext cx="56640" cy="41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8014" tIns="14007" rIns="28014" bIns="14007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-2398969" y="2996656"/>
            <a:ext cx="56640" cy="41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8014" tIns="14007" rIns="28014" bIns="14007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-2398969" y="2996656"/>
            <a:ext cx="56640" cy="41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8014" tIns="14007" rIns="28014" bIns="14007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860" y="15443"/>
            <a:ext cx="1521193" cy="14400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900434" y="3740694"/>
            <a:ext cx="56648" cy="413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8018" tIns="14010" rIns="28018" bIns="1401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490695" y="1072208"/>
            <a:ext cx="8709483" cy="1616102"/>
          </a:xfrm>
          <a:prstGeom prst="rect">
            <a:avLst/>
          </a:prstGeom>
        </p:spPr>
        <p:txBody>
          <a:bodyPr wrap="square" lIns="122191" tIns="61096" rIns="122191" bIns="61096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EEM-101 EEM GİRİŞ DERSİ </a:t>
            </a:r>
          </a:p>
          <a:p>
            <a:pPr algn="ctr"/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 ADI: </a:t>
            </a:r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AYARLANILABİLİR </a:t>
            </a:r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VOLTAJ </a:t>
            </a:r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REGÜLATÖRÜ</a:t>
            </a:r>
            <a:endParaRPr lang="tr-T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TASARIM: HÜSEYİN EREN-160109061  </a:t>
            </a:r>
          </a:p>
          <a:p>
            <a:pPr algn="ctr"/>
            <a:r>
              <a:rPr lang="tr-TR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Dersin Sorumlusu: Yrd. Doç. Dr. Gökay BAYRAK</a:t>
            </a:r>
          </a:p>
          <a:p>
            <a:pPr algn="ctr"/>
            <a:r>
              <a:rPr lang="tr-TR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29.12.2017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1842317" y="208112"/>
            <a:ext cx="5916590" cy="892827"/>
          </a:xfrm>
          <a:prstGeom prst="rect">
            <a:avLst/>
          </a:prstGeom>
          <a:noFill/>
        </p:spPr>
        <p:txBody>
          <a:bodyPr wrap="none" lIns="122191" tIns="61096" rIns="122191" bIns="61096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BURSA TEKNİK ÜNİVERSİTESİ </a:t>
            </a:r>
          </a:p>
          <a:p>
            <a:pPr algn="ctr"/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ELEKTRİK ELEKTRONİK MÜHENDİSLİĞİ </a:t>
            </a:r>
          </a:p>
        </p:txBody>
      </p:sp>
      <p:sp>
        <p:nvSpPr>
          <p:cNvPr id="9" name="AutoShape 2" descr="türk telekom ile ilgili görsel sonucu"/>
          <p:cNvSpPr>
            <a:spLocks noChangeAspect="1" noChangeArrowheads="1"/>
          </p:cNvSpPr>
          <p:nvPr/>
        </p:nvSpPr>
        <p:spPr bwMode="auto">
          <a:xfrm>
            <a:off x="217805" y="-186690"/>
            <a:ext cx="426720" cy="39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" name="Resim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80007" y="0"/>
            <a:ext cx="1521193" cy="14400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1029" name="AutoShape 5" descr="potansiyometre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1" name="AutoShape 7" descr="nu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37" name="Picture 13" descr="Half-size breadboa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3014" y="6829428"/>
            <a:ext cx="1572395" cy="1143008"/>
          </a:xfrm>
          <a:prstGeom prst="rect">
            <a:avLst/>
          </a:prstGeom>
          <a:noFill/>
        </p:spPr>
      </p:pic>
      <p:sp>
        <p:nvSpPr>
          <p:cNvPr id="29" name="28 Dikdörtgen"/>
          <p:cNvSpPr/>
          <p:nvPr/>
        </p:nvSpPr>
        <p:spPr>
          <a:xfrm>
            <a:off x="0" y="2512368"/>
            <a:ext cx="372903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 MALZEME LİSTESİ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000" b="1" dirty="0" smtClean="0">
              <a:solidFill>
                <a:srgbClr val="000000"/>
              </a:solidFill>
              <a:latin typeface="Trebuchet MS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800" b="1" dirty="0" smtClean="0">
                <a:solidFill>
                  <a:srgbClr val="000000"/>
                </a:solidFill>
                <a:latin typeface="Trebuchet MS" pitchFamily="34" charset="0"/>
                <a:cs typeface="Arial" pitchFamily="34" charset="0"/>
              </a:rPr>
              <a:t>1.Trafo(220V / 24V)</a:t>
            </a:r>
            <a:endParaRPr lang="tr-TR" sz="600" b="1" dirty="0" smtClean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800" b="1" dirty="0" smtClean="0">
                <a:solidFill>
                  <a:srgbClr val="000000"/>
                </a:solidFill>
                <a:latin typeface="Trebuchet MS" pitchFamily="34" charset="0"/>
                <a:cs typeface="Arial" pitchFamily="34" charset="0"/>
              </a:rPr>
              <a:t>2.</a:t>
            </a:r>
            <a:r>
              <a:rPr lang="tr-TR" sz="1800" b="1" dirty="0" err="1" smtClean="0">
                <a:solidFill>
                  <a:srgbClr val="000000"/>
                </a:solidFill>
                <a:latin typeface="Trebuchet MS" pitchFamily="34" charset="0"/>
                <a:cs typeface="Arial" pitchFamily="34" charset="0"/>
              </a:rPr>
              <a:t>Breadboard</a:t>
            </a:r>
            <a:endParaRPr lang="tr-TR" sz="600" b="1" dirty="0" smtClean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800" b="1" dirty="0" smtClean="0">
                <a:solidFill>
                  <a:srgbClr val="000000"/>
                </a:solidFill>
                <a:latin typeface="Trebuchet MS" pitchFamily="34" charset="0"/>
                <a:cs typeface="Arial" pitchFamily="34" charset="0"/>
              </a:rPr>
              <a:t>3.Köprü Diyot</a:t>
            </a:r>
            <a:endParaRPr lang="tr-TR" sz="600" b="1" dirty="0" smtClean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800" b="1" dirty="0" smtClean="0">
                <a:solidFill>
                  <a:srgbClr val="000000"/>
                </a:solidFill>
                <a:latin typeface="Trebuchet MS" pitchFamily="34" charset="0"/>
                <a:cs typeface="Arial" pitchFamily="34" charset="0"/>
              </a:rPr>
              <a:t>4.4700 uF 35V Kondansatör</a:t>
            </a:r>
            <a:endParaRPr lang="tr-TR" sz="600" b="1" dirty="0" smtClean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800" b="1" dirty="0" smtClean="0">
                <a:solidFill>
                  <a:srgbClr val="000000"/>
                </a:solidFill>
                <a:latin typeface="Trebuchet MS" pitchFamily="34" charset="0"/>
                <a:cs typeface="Arial" pitchFamily="34" charset="0"/>
              </a:rPr>
              <a:t>5.</a:t>
            </a:r>
            <a:r>
              <a:rPr lang="tr-TR" sz="1800" b="1" dirty="0" err="1" smtClean="0">
                <a:solidFill>
                  <a:srgbClr val="000000"/>
                </a:solidFill>
                <a:latin typeface="Trebuchet MS" pitchFamily="34" charset="0"/>
                <a:cs typeface="Arial" pitchFamily="34" charset="0"/>
              </a:rPr>
              <a:t>Potansiyometre</a:t>
            </a:r>
            <a:endParaRPr lang="tr-TR" sz="600" b="1" dirty="0" smtClean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800" b="1" dirty="0" smtClean="0">
                <a:solidFill>
                  <a:srgbClr val="000000"/>
                </a:solidFill>
                <a:latin typeface="Trebuchet MS" pitchFamily="34" charset="0"/>
                <a:cs typeface="Arial" pitchFamily="34" charset="0"/>
              </a:rPr>
              <a:t>6.220 Ω Direnç</a:t>
            </a:r>
            <a:endParaRPr lang="tr-TR" sz="600" b="1" dirty="0" smtClean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800" b="1" dirty="0" smtClean="0">
                <a:solidFill>
                  <a:srgbClr val="000000"/>
                </a:solidFill>
                <a:latin typeface="Trebuchet MS" pitchFamily="34" charset="0"/>
                <a:cs typeface="Arial" pitchFamily="34" charset="0"/>
              </a:rPr>
              <a:t>7.LM317T Regülatör</a:t>
            </a:r>
            <a:endParaRPr lang="tr-TR" sz="600" b="1" dirty="0" smtClean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800" b="1" dirty="0" smtClean="0">
                <a:solidFill>
                  <a:srgbClr val="000000"/>
                </a:solidFill>
                <a:latin typeface="Trebuchet MS" pitchFamily="34" charset="0"/>
                <a:cs typeface="Arial" pitchFamily="34" charset="0"/>
              </a:rPr>
              <a:t>8.0.1 uF Kutupsuz kondansatör</a:t>
            </a:r>
            <a:endParaRPr lang="tr-TR" sz="600" b="1" dirty="0" smtClean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800" b="1" dirty="0" smtClean="0">
                <a:solidFill>
                  <a:srgbClr val="000000"/>
                </a:solidFill>
                <a:latin typeface="Trebuchet MS" pitchFamily="34" charset="0"/>
                <a:cs typeface="Arial" pitchFamily="34" charset="0"/>
              </a:rPr>
              <a:t>9.220V Kablo</a:t>
            </a:r>
            <a:endParaRPr lang="tr-TR" sz="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tr-TR" sz="20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GÖRSELLERLE MALZEMELERİMİZ</a:t>
            </a:r>
          </a:p>
          <a:p>
            <a:pPr algn="ctr"/>
            <a:endParaRPr lang="tr-TR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4" name="Picture 20" descr="JUMPER KABLO ile ilgili görsel sonuc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043874"/>
            <a:ext cx="1643074" cy="1300172"/>
          </a:xfrm>
          <a:prstGeom prst="rect">
            <a:avLst/>
          </a:prstGeom>
          <a:noFill/>
        </p:spPr>
      </p:pic>
      <p:sp>
        <p:nvSpPr>
          <p:cNvPr id="32" name="31 Dikdörtgen"/>
          <p:cNvSpPr/>
          <p:nvPr/>
        </p:nvSpPr>
        <p:spPr>
          <a:xfrm>
            <a:off x="3436276" y="2656384"/>
            <a:ext cx="2578770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MALZEME </a:t>
            </a:r>
            <a:r>
              <a:rPr lang="tr-TR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BİLGİSİ</a:t>
            </a:r>
          </a:p>
          <a:p>
            <a:r>
              <a:rPr lang="tr-TR" sz="1400" b="1" dirty="0" err="1" smtClean="0">
                <a:solidFill>
                  <a:srgbClr val="C00000"/>
                </a:solidFill>
              </a:rPr>
              <a:t>Breadboard</a:t>
            </a:r>
            <a:r>
              <a:rPr lang="tr-TR" sz="1400" b="1" dirty="0" smtClean="0">
                <a:solidFill>
                  <a:srgbClr val="C00000"/>
                </a:solidFill>
              </a:rPr>
              <a:t>:</a:t>
            </a:r>
            <a:r>
              <a:rPr lang="tr-TR" sz="1400" b="1" dirty="0" smtClean="0"/>
              <a:t>Devreleri tak çıkar mantığı ile oluşturmamıza yarayan, belli satır ve sütunları kendi aralarında iletken edilmiş devre tahtasıdır</a:t>
            </a:r>
            <a:r>
              <a:rPr lang="tr-TR" sz="1400" b="1" dirty="0" smtClean="0"/>
              <a:t>.</a:t>
            </a:r>
          </a:p>
          <a:p>
            <a:r>
              <a:rPr lang="tr-TR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Trafo:</a:t>
            </a:r>
            <a:r>
              <a:rPr lang="tr-TR" sz="1400" b="1" dirty="0" smtClean="0"/>
              <a:t>Transformatör ya da trafo, A.C sistemlerde gerilimin seviyesini frekans değiştirilmeden manyetik indüksiyon yoluyla dönüştürmek için kullanılan ve hareketli parçası bulunmayan bir elektrik makinesidir. </a:t>
            </a:r>
            <a:endParaRPr lang="tr-TR" sz="1400" b="1" dirty="0" smtClean="0"/>
          </a:p>
          <a:p>
            <a:r>
              <a:rPr lang="tr-TR" sz="1400" b="1" dirty="0" smtClean="0">
                <a:solidFill>
                  <a:srgbClr val="C00000"/>
                </a:solidFill>
              </a:rPr>
              <a:t>Köprü Diyot:</a:t>
            </a:r>
            <a:r>
              <a:rPr lang="tr-TR" sz="1400" b="1" dirty="0" smtClean="0"/>
              <a:t>Köprü diyot girişine uygulanan alternatif gerilimi doğru gerilime dönüştürür. </a:t>
            </a:r>
            <a:endParaRPr lang="tr-TR" sz="1400" b="1" dirty="0" smtClean="0"/>
          </a:p>
          <a:p>
            <a:r>
              <a:rPr lang="tr-TR" sz="1400" b="1" dirty="0" smtClean="0">
                <a:solidFill>
                  <a:srgbClr val="C00000"/>
                </a:solidFill>
              </a:rPr>
              <a:t>Kondansatör:</a:t>
            </a:r>
            <a:r>
              <a:rPr lang="tr-TR" sz="1400" b="1" dirty="0" smtClean="0"/>
              <a:t>Elektrik </a:t>
            </a:r>
            <a:r>
              <a:rPr lang="tr-TR" sz="1400" b="1" dirty="0" smtClean="0"/>
              <a:t>enerjisini elektrik alan olarak depolayan iki uçlu bir devre </a:t>
            </a:r>
            <a:r>
              <a:rPr lang="tr-TR" sz="1400" b="1" dirty="0" smtClean="0"/>
              <a:t>elemanıdır.</a:t>
            </a:r>
          </a:p>
          <a:p>
            <a:r>
              <a:rPr lang="tr-TR" sz="1400" b="1" dirty="0" err="1" smtClean="0">
                <a:solidFill>
                  <a:srgbClr val="C00000"/>
                </a:solidFill>
              </a:rPr>
              <a:t>Potansiyometre</a:t>
            </a:r>
            <a:r>
              <a:rPr lang="tr-TR" sz="1400" b="1" dirty="0" smtClean="0">
                <a:solidFill>
                  <a:srgbClr val="C00000"/>
                </a:solidFill>
              </a:rPr>
              <a:t>:</a:t>
            </a:r>
            <a:r>
              <a:rPr lang="tr-TR" sz="1400" b="1" dirty="0" smtClean="0"/>
              <a:t>Dışarıdan </a:t>
            </a:r>
            <a:r>
              <a:rPr lang="tr-TR" sz="1400" b="1" dirty="0" smtClean="0"/>
              <a:t>fiziksel </a:t>
            </a:r>
            <a:r>
              <a:rPr lang="tr-TR" sz="1400" b="1" dirty="0" err="1" smtClean="0"/>
              <a:t>müdehaleler</a:t>
            </a:r>
            <a:r>
              <a:rPr lang="tr-TR" sz="1400" b="1" dirty="0" smtClean="0"/>
              <a:t> ile değeri değiştirilebilen </a:t>
            </a:r>
            <a:r>
              <a:rPr lang="tr-TR" sz="1400" b="1" dirty="0" smtClean="0"/>
              <a:t>dirençlerdir</a:t>
            </a:r>
          </a:p>
          <a:p>
            <a:r>
              <a:rPr lang="tr-TR" sz="1400" b="1" dirty="0" smtClean="0">
                <a:solidFill>
                  <a:srgbClr val="C00000"/>
                </a:solidFill>
              </a:rPr>
              <a:t>LM317T:</a:t>
            </a:r>
            <a:r>
              <a:rPr lang="tr-TR" sz="1400" b="1" dirty="0" smtClean="0"/>
              <a:t> </a:t>
            </a:r>
            <a:r>
              <a:rPr lang="tr-TR" sz="1400" b="1" dirty="0" smtClean="0"/>
              <a:t>Ayarlanabilir </a:t>
            </a:r>
            <a:r>
              <a:rPr lang="tr-TR" sz="1400" b="1" dirty="0" smtClean="0"/>
              <a:t>bir voltaj </a:t>
            </a:r>
            <a:r>
              <a:rPr lang="tr-TR" sz="1400" b="1" dirty="0" err="1" smtClean="0"/>
              <a:t>regulatörüdür</a:t>
            </a:r>
            <a:endParaRPr lang="tr-TR" sz="1400" b="1" dirty="0" smtClean="0"/>
          </a:p>
          <a:p>
            <a:endParaRPr lang="tr-TR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tr-TR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32 Dikdörtgen"/>
          <p:cNvSpPr/>
          <p:nvPr/>
        </p:nvSpPr>
        <p:spPr>
          <a:xfrm>
            <a:off x="5872170" y="2328834"/>
            <a:ext cx="3657592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PROJENİN </a:t>
            </a:r>
            <a:r>
              <a:rPr lang="tr-TR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AMACI</a:t>
            </a:r>
          </a:p>
          <a:p>
            <a:pPr algn="ctr"/>
            <a:r>
              <a:rPr lang="tr-TR" sz="1800" b="1" dirty="0" smtClean="0"/>
              <a:t>Şebekeden </a:t>
            </a:r>
            <a:r>
              <a:rPr lang="tr-TR" sz="1800" b="1" dirty="0" smtClean="0"/>
              <a:t>alınan 50Hz 220V gerilim değeri trafo vasıtasıyla düşürülerek 24V’a</a:t>
            </a:r>
          </a:p>
          <a:p>
            <a:pPr algn="ctr"/>
            <a:r>
              <a:rPr lang="tr-TR" sz="1800" b="1" dirty="0" smtClean="0"/>
              <a:t>çekilmektedir. Köprü diyotlar vasıtasıyla doğrultma yapılan gerilim değeri 4700uF değerli</a:t>
            </a:r>
          </a:p>
          <a:p>
            <a:pPr algn="ctr"/>
            <a:r>
              <a:rPr lang="tr-TR" sz="1800" b="1" dirty="0" err="1" smtClean="0"/>
              <a:t>kapasitör</a:t>
            </a:r>
            <a:r>
              <a:rPr lang="tr-TR" sz="1800" b="1" dirty="0" smtClean="0"/>
              <a:t> yardımıyla filtrelemektedir. Filtreleme sonucu dalgalanmayı </a:t>
            </a:r>
            <a:r>
              <a:rPr lang="tr-TR" sz="1800" b="1" dirty="0" smtClean="0"/>
              <a:t>azaltmak için</a:t>
            </a:r>
            <a:endParaRPr lang="tr-TR" sz="1800" b="1" dirty="0" smtClean="0"/>
          </a:p>
          <a:p>
            <a:pPr algn="ctr"/>
            <a:r>
              <a:rPr lang="tr-TR" sz="1800" b="1" dirty="0" smtClean="0"/>
              <a:t>kondansatörün çıkışına tekrar 0.1uF değerinde kondansatör bağlanabilir. Daha sonra devrede</a:t>
            </a:r>
          </a:p>
          <a:p>
            <a:pPr algn="ctr"/>
            <a:r>
              <a:rPr lang="tr-TR" sz="1800" b="1" dirty="0" smtClean="0"/>
              <a:t>bulunan 5K </a:t>
            </a:r>
            <a:r>
              <a:rPr lang="tr-TR" sz="1800" b="1" dirty="0" err="1" smtClean="0"/>
              <a:t>potansiyometre</a:t>
            </a:r>
            <a:r>
              <a:rPr lang="tr-TR" sz="1800" b="1" dirty="0" smtClean="0"/>
              <a:t> yardımıyla voltaj regülatöründe yapılan iç denetleme sonucu</a:t>
            </a:r>
          </a:p>
          <a:p>
            <a:pPr algn="ctr"/>
            <a:r>
              <a:rPr lang="tr-TR" sz="1800" b="1" dirty="0" smtClean="0"/>
              <a:t>istenen DC gerilim değeri çıkışta bir adet 0.1uF değerli kondansatör yardımıyla çıkışa</a:t>
            </a:r>
          </a:p>
          <a:p>
            <a:pPr algn="ctr"/>
            <a:r>
              <a:rPr lang="tr-TR" sz="1800" b="1" dirty="0" smtClean="0"/>
              <a:t>aktarılır. </a:t>
            </a:r>
          </a:p>
          <a:p>
            <a:pPr algn="ctr"/>
            <a:endParaRPr lang="tr-TR" sz="1300" b="1" dirty="0" smtClean="0"/>
          </a:p>
          <a:p>
            <a:endParaRPr lang="tr-TR" sz="2000" b="1" dirty="0" smtClean="0"/>
          </a:p>
        </p:txBody>
      </p:sp>
      <p:pic>
        <p:nvPicPr>
          <p:cNvPr id="1026" name="Picture 2" descr="C:\Users\ErenKardesler\Downloads\20171226_130709-01 (1)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9200839"/>
            <a:ext cx="4800601" cy="3600761"/>
          </a:xfrm>
          <a:prstGeom prst="rect">
            <a:avLst/>
          </a:prstGeom>
          <a:noFill/>
        </p:spPr>
      </p:pic>
      <p:pic>
        <p:nvPicPr>
          <p:cNvPr id="2050" name="Picture 2" descr="220V trafo ile ilgili görsel sonucu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" y="6829429"/>
            <a:ext cx="1443013" cy="1443014"/>
          </a:xfrm>
          <a:prstGeom prst="rect">
            <a:avLst/>
          </a:prstGeom>
          <a:noFill/>
        </p:spPr>
      </p:pic>
      <p:pic>
        <p:nvPicPr>
          <p:cNvPr id="2052" name="Picture 4" descr="köprü diyot ile ilgili görsel sonucu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43014" y="7972436"/>
            <a:ext cx="1571636" cy="1339463"/>
          </a:xfrm>
          <a:prstGeom prst="rect">
            <a:avLst/>
          </a:prstGeom>
          <a:noFill/>
        </p:spPr>
      </p:pic>
      <p:pic>
        <p:nvPicPr>
          <p:cNvPr id="2054" name="Picture 6" descr="4700 uf kondansatör 35 V ile ilgili görsel sonucu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9329758"/>
            <a:ext cx="1500198" cy="1438827"/>
          </a:xfrm>
          <a:prstGeom prst="rect">
            <a:avLst/>
          </a:prstGeom>
          <a:noFill/>
        </p:spPr>
      </p:pic>
      <p:pic>
        <p:nvPicPr>
          <p:cNvPr id="2056" name="Picture 8" descr="potansiyometre ile ilgili görsel sonucu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43014" y="9329758"/>
            <a:ext cx="1571636" cy="1428760"/>
          </a:xfrm>
          <a:prstGeom prst="rect">
            <a:avLst/>
          </a:prstGeom>
          <a:noFill/>
        </p:spPr>
      </p:pic>
      <p:pic>
        <p:nvPicPr>
          <p:cNvPr id="2058" name="Picture 10" descr="Fotoğraf 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10758518"/>
            <a:ext cx="1443014" cy="1443014"/>
          </a:xfrm>
          <a:prstGeom prst="rect">
            <a:avLst/>
          </a:prstGeom>
          <a:noFill/>
        </p:spPr>
      </p:pic>
      <p:pic>
        <p:nvPicPr>
          <p:cNvPr id="2060" name="Picture 12" descr="lm317t REGÜLATÖR ile ilgili görsel sonucu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443014" y="10758518"/>
            <a:ext cx="928694" cy="1485911"/>
          </a:xfrm>
          <a:prstGeom prst="rect">
            <a:avLst/>
          </a:prstGeom>
          <a:noFill/>
        </p:spPr>
      </p:pic>
      <p:pic>
        <p:nvPicPr>
          <p:cNvPr id="2062" name="Picture 14" descr="kutupsuz kondansatör ile ilgili görsel sonucu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300270" y="11330022"/>
            <a:ext cx="1516566" cy="1019132"/>
          </a:xfrm>
          <a:prstGeom prst="rect">
            <a:avLst/>
          </a:prstGeom>
          <a:noFill/>
        </p:spPr>
      </p:pic>
      <p:pic>
        <p:nvPicPr>
          <p:cNvPr id="2064" name="Picture 16" descr="220v kablo ile ilgili görsel sonucu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71708" y="10544204"/>
            <a:ext cx="1210585" cy="78581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Kristal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3608</TotalTime>
  <Words>174</Words>
  <Application>Microsoft Office PowerPoint</Application>
  <PresentationFormat>A3 Kağıt (297x420 mm)</PresentationFormat>
  <Paragraphs>43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Kristal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Mehmet Barış Hoca</dc:creator>
  <cp:lastModifiedBy>x</cp:lastModifiedBy>
  <cp:revision>229</cp:revision>
  <dcterms:created xsi:type="dcterms:W3CDTF">2012-07-27T08:04:57Z</dcterms:created>
  <dcterms:modified xsi:type="dcterms:W3CDTF">2017-12-27T22:29:38Z</dcterms:modified>
</cp:coreProperties>
</file>